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2" r:id="rId4"/>
    <p:sldId id="258" r:id="rId5"/>
    <p:sldId id="259" r:id="rId6"/>
    <p:sldId id="273" r:id="rId7"/>
    <p:sldId id="264" r:id="rId8"/>
    <p:sldId id="280" r:id="rId9"/>
    <p:sldId id="281" r:id="rId10"/>
    <p:sldId id="262" r:id="rId11"/>
    <p:sldId id="282" r:id="rId12"/>
    <p:sldId id="274" r:id="rId13"/>
    <p:sldId id="276" r:id="rId14"/>
    <p:sldId id="277" r:id="rId15"/>
    <p:sldId id="278" r:id="rId16"/>
    <p:sldId id="283" r:id="rId17"/>
    <p:sldId id="284" r:id="rId18"/>
    <p:sldId id="260" r:id="rId19"/>
    <p:sldId id="261" r:id="rId20"/>
    <p:sldId id="285" r:id="rId21"/>
    <p:sldId id="265" r:id="rId22"/>
    <p:sldId id="266" r:id="rId23"/>
    <p:sldId id="291" r:id="rId24"/>
    <p:sldId id="294" r:id="rId25"/>
    <p:sldId id="295" r:id="rId26"/>
    <p:sldId id="296" r:id="rId27"/>
    <p:sldId id="297" r:id="rId28"/>
    <p:sldId id="275" r:id="rId29"/>
    <p:sldId id="286" r:id="rId30"/>
    <p:sldId id="299" r:id="rId31"/>
    <p:sldId id="287" r:id="rId32"/>
    <p:sldId id="306" r:id="rId33"/>
    <p:sldId id="298" r:id="rId34"/>
    <p:sldId id="300" r:id="rId35"/>
    <p:sldId id="301" r:id="rId36"/>
    <p:sldId id="307" r:id="rId37"/>
    <p:sldId id="302" r:id="rId38"/>
    <p:sldId id="303" r:id="rId39"/>
    <p:sldId id="288" r:id="rId40"/>
    <p:sldId id="289" r:id="rId41"/>
    <p:sldId id="290" r:id="rId42"/>
    <p:sldId id="292" r:id="rId43"/>
    <p:sldId id="304" r:id="rId44"/>
    <p:sldId id="293" r:id="rId45"/>
    <p:sldId id="308" r:id="rId46"/>
    <p:sldId id="305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1325C38-5EA9-4233-94B2-5D7A851AF905}">
          <p14:sldIdLst>
            <p14:sldId id="256"/>
          </p14:sldIdLst>
        </p14:section>
        <p14:section name="Introduction" id="{07B363F7-7DA4-45BC-BC29-1404F27DCB73}">
          <p14:sldIdLst>
            <p14:sldId id="279"/>
            <p14:sldId id="272"/>
            <p14:sldId id="258"/>
            <p14:sldId id="259"/>
            <p14:sldId id="273"/>
            <p14:sldId id="264"/>
            <p14:sldId id="280"/>
            <p14:sldId id="281"/>
            <p14:sldId id="262"/>
          </p14:sldIdLst>
        </p14:section>
        <p14:section name="Ordinary differential equations" id="{661BB809-024B-4D51-B775-4A3F602FF413}">
          <p14:sldIdLst>
            <p14:sldId id="282"/>
            <p14:sldId id="274"/>
            <p14:sldId id="276"/>
            <p14:sldId id="277"/>
            <p14:sldId id="278"/>
            <p14:sldId id="283"/>
          </p14:sldIdLst>
        </p14:section>
        <p14:section name="The Hodgkin Huxley model" id="{A92A6690-BF18-48CE-87BC-4EDEA68608C6}">
          <p14:sldIdLst>
            <p14:sldId id="284"/>
            <p14:sldId id="260"/>
            <p14:sldId id="261"/>
            <p14:sldId id="285"/>
            <p14:sldId id="265"/>
            <p14:sldId id="266"/>
            <p14:sldId id="291"/>
          </p14:sldIdLst>
        </p14:section>
        <p14:section name="Morris Lecar model and phase plane analysis" id="{75EA183D-1628-4BC7-97B8-79F0486E0398}">
          <p14:sldIdLst>
            <p14:sldId id="294"/>
            <p14:sldId id="295"/>
            <p14:sldId id="296"/>
            <p14:sldId id="297"/>
          </p14:sldIdLst>
        </p14:section>
        <p14:section name="Leaky integrate and fire models" id="{5BD79F44-9DBC-4BF9-9DA5-63DF2BAC46F6}">
          <p14:sldIdLst>
            <p14:sldId id="275"/>
            <p14:sldId id="286"/>
            <p14:sldId id="299"/>
            <p14:sldId id="287"/>
            <p14:sldId id="306"/>
            <p14:sldId id="298"/>
            <p14:sldId id="300"/>
            <p14:sldId id="301"/>
          </p14:sldIdLst>
        </p14:section>
        <p14:section name="Izikevich" id="{8CDADE88-0AE1-43D7-851E-31DC4E7B732B}">
          <p14:sldIdLst>
            <p14:sldId id="307"/>
            <p14:sldId id="302"/>
            <p14:sldId id="303"/>
          </p14:sldIdLst>
        </p14:section>
        <p14:section name="Wilson Cowan and popoulation models" id="{5560EB87-F746-4AEB-988C-D5DF753B5981}">
          <p14:sldIdLst>
            <p14:sldId id="288"/>
            <p14:sldId id="289"/>
            <p14:sldId id="290"/>
            <p14:sldId id="292"/>
            <p14:sldId id="304"/>
            <p14:sldId id="293"/>
            <p14:sldId id="308"/>
            <p14:sldId id="305"/>
          </p14:sldIdLst>
        </p14:section>
        <p14:section name="Synapses" id="{D10A21F0-B2D5-495D-95C1-3C5ED9E172D6}">
          <p14:sldIdLst>
            <p14:sldId id="309"/>
            <p14:sldId id="310"/>
            <p14:sldId id="311"/>
            <p14:sldId id="312"/>
            <p14:sldId id="313"/>
          </p14:sldIdLst>
        </p14:section>
        <p14:section name="GABAsynapses" id="{CE1A0563-A475-4FB1-BC63-161B21993DB2}">
          <p14:sldIdLst>
            <p14:sldId id="314"/>
            <p14:sldId id="315"/>
          </p14:sldIdLst>
        </p14:section>
        <p14:section name="STDP" id="{474781F1-A497-46FF-ABD6-C1460510AD6F}">
          <p14:sldIdLst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3" autoAdjust="0"/>
    <p:restoredTop sz="94660"/>
  </p:normalViewPr>
  <p:slideViewPr>
    <p:cSldViewPr snapToGrid="0">
      <p:cViewPr>
        <p:scale>
          <a:sx n="50" d="100"/>
          <a:sy n="50" d="100"/>
        </p:scale>
        <p:origin x="61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E193E-4BBB-4048-8587-21C57239E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2A41A5-8898-41FD-82CE-B978CE00D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3E7430-3A50-4AF1-A8F9-AB5F96D6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CA1AED-3195-4279-9906-F60959E2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FCE0C7-8E9F-46D5-A237-072466D3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9901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367FA-58B4-4089-AB7C-6171206E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CC396A-1E07-4538-A51B-E2F5ACEDF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967C14-A32D-417A-9E74-6F33AB4C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07CA24-5A90-48A6-80DF-C7F4FFC8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D51A6B-20C7-4BE3-AAD7-4916817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042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0660E0A-3E15-49F0-9060-F1CC89E44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CC13288-0025-46DF-AED5-D1A101DCE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100DF9-137E-4FA3-B3F9-9F195A4D5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2A200C-EFE5-4E2B-92DA-23E7223D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B6C66B-4A1C-4EDF-BDEA-8CF83A9C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4017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77502-A6AA-43F8-8390-1E5128AB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19778C-87D9-4580-B4F2-E12C78B2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8E76E2-4A5C-4FB1-904E-2182DD7F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64684-99ED-4140-916F-18A06C6BB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0DA1ED-9CA7-43F4-A48D-C4864EB0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072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C7C74-34F5-4C7B-B60A-27E37912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E64160-7E73-478D-8366-A49CF8BE8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F64626-2549-4819-8CA2-6AFA9954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DC08AA-1343-413F-B24F-71C70F75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F0FAE9-7F04-4434-A238-D89CE196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280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79664E-CA22-4277-A8BC-440B0BDB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2BBC68-951C-4128-819C-AE44BA1CB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ACCAC1-7048-4775-9F24-09C5B273B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D0733E-6A4A-42A5-B863-47C655461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04E607-3BFD-4C39-9D52-BEF91D9F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825F55-2CF4-4160-9837-791F59BC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8312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6F89-E10E-4930-B8DB-969F579D5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AADF9F-5E32-47ED-98FE-629B83448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B42693-6145-4CA7-A2F6-CDC0F58FB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07C407-E980-4722-8513-F5B5966BA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CDAB54B-A623-48E9-A314-D4E549ADF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DC2F832-F46F-4807-BE75-BD1E42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3C1FBC0-52FB-455D-B8F2-E3CE44D6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CFA67A-AF40-4866-B4C7-63CA066F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179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26A69-8BA1-47D1-81B2-B2D72440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8A7785-8244-4C21-A645-1E2C9B8A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3469BC-218D-4FCC-A7CD-8463DF134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CAA291-245C-4B80-8A80-DF159F81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2672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BDDDB41-9CE0-4859-9535-8BA8A408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747248B-FE72-43F9-A81B-67DF6C5F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D16E71-A18E-4861-A1D3-B659E6F9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2120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B1208B-FB2C-4EDC-A48B-85B7E5EC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0E2211-8DD7-4D44-8A84-334DA65C9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91B7C1-66D6-4109-85E3-D46B82DFC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232629-5D97-468C-86F7-F193CFA06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9071CA-8A8F-479E-A7A9-26461F3D5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2E1A5D-6B0B-48FB-A202-514F8BCE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040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EB7460-9F00-45F7-BCD7-66E8BBD6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7B61E0-2B9C-4E30-9D12-EC9073502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386697-E548-45E0-9E9E-C44AB8029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3A2DF6-8913-4854-9988-11E226BC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1C4205-1F99-4BEA-9991-55A6C5B2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7BCCB8-E7F1-4F54-9B48-00523283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499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D14D4C-21E5-4E2A-96C3-19BE211B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B7ED06-C957-49AA-A091-B5EEDA636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8A3CA8-ADA9-4C68-B22B-FAE53B8AC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3C05D-B101-4E87-9648-72823A10AF1E}" type="datetimeFigureOut">
              <a:rPr lang="fr-CA" smtClean="0"/>
              <a:t>2024-07-04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CE37AA-5589-4E31-AFDD-78D642C50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C2DBC8-5C78-4815-B863-F57B81990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747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471DD-8424-4E76-8D66-B6A99349F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A" b="1" dirty="0" err="1">
                <a:solidFill>
                  <a:schemeClr val="accent1"/>
                </a:solidFill>
              </a:rPr>
              <a:t>Neurasmus</a:t>
            </a:r>
            <a:r>
              <a:rPr lang="fr-CA" b="1" dirty="0">
                <a:solidFill>
                  <a:schemeClr val="accent1"/>
                </a:solidFill>
              </a:rPr>
              <a:t>, </a:t>
            </a:r>
            <a:br>
              <a:rPr lang="fr-CA" b="1" dirty="0">
                <a:solidFill>
                  <a:schemeClr val="accent1"/>
                </a:solidFill>
              </a:rPr>
            </a:br>
            <a:r>
              <a:rPr lang="fr-CA" b="1" dirty="0">
                <a:solidFill>
                  <a:schemeClr val="accent1"/>
                </a:solidFill>
              </a:rPr>
              <a:t>Amsterdam, July 4th 2024</a:t>
            </a:r>
            <a:br>
              <a:rPr lang="fr-CA" b="1" dirty="0">
                <a:solidFill>
                  <a:schemeClr val="accent1"/>
                </a:solidFill>
              </a:rPr>
            </a:br>
            <a:r>
              <a:rPr lang="fr-CA" b="1" dirty="0" err="1">
                <a:solidFill>
                  <a:schemeClr val="accent1"/>
                </a:solidFill>
              </a:rPr>
              <a:t>Mathematical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Models</a:t>
            </a:r>
            <a:r>
              <a:rPr lang="fr-CA" b="1" dirty="0">
                <a:solidFill>
                  <a:schemeClr val="accent1"/>
                </a:solidFill>
              </a:rPr>
              <a:t> of Neural Activity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5014FA-8EA1-42C8-BE87-1ACC255BB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 err="1"/>
              <a:t>NicolasDoyon</a:t>
            </a:r>
            <a:endParaRPr lang="fr-CA" dirty="0"/>
          </a:p>
          <a:p>
            <a:r>
              <a:rPr lang="fr-CA" dirty="0"/>
              <a:t>Laval </a:t>
            </a:r>
            <a:r>
              <a:rPr lang="fr-CA" dirty="0" err="1"/>
              <a:t>University</a:t>
            </a:r>
            <a:r>
              <a:rPr lang="fr-CA" dirty="0"/>
              <a:t>, Québec Canada</a:t>
            </a:r>
          </a:p>
        </p:txBody>
      </p:sp>
      <p:pic>
        <p:nvPicPr>
          <p:cNvPr id="2050" name="Picture 2" descr="Bureau de la vie étudiante">
            <a:extLst>
              <a:ext uri="{FF2B5EF4-FFF2-40B4-BE49-F238E27FC236}">
                <a16:creationId xmlns:a16="http://schemas.microsoft.com/office/drawing/2014/main" id="{6F1F0126-35A1-4BC3-86E4-D847D4CB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22" y="4783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ntre de recherche CERVO Brain research Centre | Quebec QC">
            <a:extLst>
              <a:ext uri="{FF2B5EF4-FFF2-40B4-BE49-F238E27FC236}">
                <a16:creationId xmlns:a16="http://schemas.microsoft.com/office/drawing/2014/main" id="{B7217080-E7C7-400E-880A-9D9BA206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316" y="45450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39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6395B-B7F7-4175-A2B4-992F79E2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Neurons</a:t>
            </a:r>
            <a:r>
              <a:rPr lang="fr-CA" b="1" dirty="0">
                <a:solidFill>
                  <a:schemeClr val="accent1"/>
                </a:solidFill>
              </a:rPr>
              <a:t> as </a:t>
            </a:r>
            <a:r>
              <a:rPr lang="fr-CA" b="1" dirty="0" err="1">
                <a:solidFill>
                  <a:schemeClr val="accent1"/>
                </a:solidFill>
              </a:rPr>
              <a:t>electrical</a:t>
            </a:r>
            <a:r>
              <a:rPr lang="fr-CA" b="1" dirty="0">
                <a:solidFill>
                  <a:schemeClr val="accent1"/>
                </a:solidFill>
              </a:rPr>
              <a:t> circuits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EE486-C279-4611-9E2B-BA452B48D02E}"/>
              </a:ext>
            </a:extLst>
          </p:cNvPr>
          <p:cNvSpPr/>
          <p:nvPr/>
        </p:nvSpPr>
        <p:spPr>
          <a:xfrm>
            <a:off x="838200" y="5679825"/>
            <a:ext cx="39988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dirty="0"/>
              <a:t>https://www.frontiersin.org/journals/neuroscience/articles/10.3389/fnins.2019.00377/full</a:t>
            </a:r>
          </a:p>
        </p:txBody>
      </p:sp>
      <p:pic>
        <p:nvPicPr>
          <p:cNvPr id="9218" name="Picture 2" descr="Frontiers | Optimized Real-Time Biomimetic Neural Network on FPGA for  Bio-hybridization">
            <a:extLst>
              <a:ext uri="{FF2B5EF4-FFF2-40B4-BE49-F238E27FC236}">
                <a16:creationId xmlns:a16="http://schemas.microsoft.com/office/drawing/2014/main" id="{86544166-C3C8-4594-AFAA-7F4236A9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55" y="3038651"/>
            <a:ext cx="4243888" cy="25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B6A1F5C-7F56-48E1-AB62-4D9F85EAEBF7}"/>
              </a:ext>
            </a:extLst>
          </p:cNvPr>
          <p:cNvSpPr txBox="1"/>
          <p:nvPr/>
        </p:nvSpPr>
        <p:spPr>
          <a:xfrm>
            <a:off x="7036904" y="4003068"/>
            <a:ext cx="3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BDFDB3-D50F-4B85-853C-2E2A00BF27D6}"/>
              </a:ext>
            </a:extLst>
          </p:cNvPr>
          <p:cNvSpPr txBox="1"/>
          <p:nvPr/>
        </p:nvSpPr>
        <p:spPr>
          <a:xfrm>
            <a:off x="7012055" y="5618269"/>
            <a:ext cx="315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EE219E-233C-4CD0-B98A-9B3E6260697F}"/>
              </a:ext>
            </a:extLst>
          </p:cNvPr>
          <p:cNvSpPr txBox="1"/>
          <p:nvPr/>
        </p:nvSpPr>
        <p:spPr>
          <a:xfrm>
            <a:off x="940905" y="1690688"/>
            <a:ext cx="4108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Neurons</a:t>
            </a:r>
            <a:r>
              <a:rPr lang="fr-CA" sz="2400" dirty="0"/>
              <a:t> are </a:t>
            </a:r>
            <a:r>
              <a:rPr lang="fr-CA" sz="2400" dirty="0" err="1"/>
              <a:t>often</a:t>
            </a:r>
            <a:r>
              <a:rPr lang="fr-CA" sz="2400" dirty="0"/>
              <a:t> </a:t>
            </a:r>
            <a:r>
              <a:rPr lang="fr-CA" sz="2400" dirty="0" err="1"/>
              <a:t>schematized</a:t>
            </a:r>
            <a:r>
              <a:rPr lang="fr-CA" sz="2400" dirty="0"/>
              <a:t> as an </a:t>
            </a:r>
            <a:r>
              <a:rPr lang="fr-CA" sz="2400" b="1" dirty="0" err="1">
                <a:solidFill>
                  <a:srgbClr val="0070C0"/>
                </a:solidFill>
              </a:rPr>
              <a:t>electrical</a:t>
            </a:r>
            <a:r>
              <a:rPr lang="fr-CA" sz="2400" b="1" dirty="0">
                <a:solidFill>
                  <a:srgbClr val="0070C0"/>
                </a:solidFill>
              </a:rPr>
              <a:t> circuit</a:t>
            </a:r>
            <a:r>
              <a:rPr lang="fr-CA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3F1B19D-EE74-4A9B-9E20-A52DE2374722}"/>
                  </a:ext>
                </a:extLst>
              </p:cNvPr>
              <p:cNvSpPr txBox="1"/>
              <p:nvPr/>
            </p:nvSpPr>
            <p:spPr>
              <a:xfrm>
                <a:off x="5765534" y="1619757"/>
                <a:ext cx="6006164" cy="436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The membrane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an </a:t>
                </a:r>
                <a:r>
                  <a:rPr lang="fr-CA" sz="2400" dirty="0" err="1"/>
                  <a:t>electrical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insulator</a:t>
                </a:r>
                <a:r>
                  <a:rPr lang="fr-CA" sz="2400" dirty="0"/>
                  <a:t>. It </a:t>
                </a:r>
                <a:r>
                  <a:rPr lang="fr-CA" sz="2400" dirty="0" err="1"/>
                  <a:t>acts</a:t>
                </a:r>
                <a:r>
                  <a:rPr lang="fr-CA" sz="2400" dirty="0"/>
                  <a:t> as a </a:t>
                </a:r>
                <a:r>
                  <a:rPr lang="fr-CA" sz="2400" dirty="0" err="1"/>
                  <a:t>capacitor</a:t>
                </a:r>
                <a:r>
                  <a:rPr lang="fr-CA" sz="2400" dirty="0"/>
                  <a:t>. As </a:t>
                </a:r>
                <a:r>
                  <a:rPr lang="fr-CA" sz="2400" dirty="0" err="1"/>
                  <a:t>it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aboutn</a:t>
                </a:r>
                <a:r>
                  <a:rPr lang="fr-CA" sz="2400" dirty="0"/>
                  <a:t> 5 nm </a:t>
                </a:r>
                <a:r>
                  <a:rPr lang="fr-CA" sz="2400" dirty="0" err="1"/>
                  <a:t>wide</a:t>
                </a:r>
                <a:r>
                  <a:rPr lang="fr-CA" sz="2400" dirty="0"/>
                  <a:t>, the </a:t>
                </a:r>
                <a:r>
                  <a:rPr lang="fr-CA" sz="2400" dirty="0" err="1"/>
                  <a:t>electrical</a:t>
                </a:r>
                <a:r>
                  <a:rPr lang="fr-CA" sz="2400" dirty="0"/>
                  <a:t> </a:t>
                </a:r>
                <a:r>
                  <a:rPr lang="fr-CA" sz="2400" dirty="0" err="1"/>
                  <a:t>capacity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very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small</a:t>
                </a:r>
                <a:r>
                  <a:rPr lang="fr-CA" sz="2400" dirty="0"/>
                  <a:t>. So the </a:t>
                </a:r>
                <a:r>
                  <a:rPr lang="fr-CA" sz="2400" dirty="0" err="1"/>
                  <a:t>cell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always</a:t>
                </a:r>
                <a:r>
                  <a:rPr lang="fr-CA" sz="2400" dirty="0"/>
                  <a:t> close to </a:t>
                </a:r>
                <a:r>
                  <a:rPr lang="fr-CA" sz="2400" dirty="0" err="1"/>
                  <a:t>electroneutrality</a:t>
                </a:r>
                <a:r>
                  <a:rPr lang="fr-CA" sz="2400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fr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</m:oMath>
                  </m:oMathPara>
                </a14:m>
                <a:endParaRPr lang="fr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Ionic gradients </a:t>
                </a:r>
                <a:r>
                  <a:rPr lang="fr-CA" sz="2400" dirty="0" err="1"/>
                  <a:t>make</a:t>
                </a:r>
                <a:r>
                  <a:rPr lang="fr-CA" sz="2400" dirty="0"/>
                  <a:t> batteries.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Conductances change </a:t>
                </a:r>
                <a:r>
                  <a:rPr lang="fr-CA" sz="2400" dirty="0" err="1"/>
                  <a:t>with</a:t>
                </a:r>
                <a:r>
                  <a:rPr lang="fr-CA" sz="2400" dirty="0"/>
                  <a:t> time as channels open and close.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dirty="0" err="1"/>
                  <a:t>Ultimately</a:t>
                </a:r>
                <a:r>
                  <a:rPr lang="fr-CA" sz="2400" dirty="0"/>
                  <a:t>, the ATP to ADP </a:t>
                </a:r>
                <a:r>
                  <a:rPr lang="fr-CA" sz="2400" dirty="0" err="1"/>
                  <a:t>reaction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charging</a:t>
                </a:r>
                <a:r>
                  <a:rPr lang="fr-CA" sz="2400" dirty="0"/>
                  <a:t> the batteries.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3F1B19D-EE74-4A9B-9E20-A52DE237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34" y="1619757"/>
                <a:ext cx="6006164" cy="4364080"/>
              </a:xfrm>
              <a:prstGeom prst="rect">
                <a:avLst/>
              </a:prstGeom>
              <a:blipFill>
                <a:blip r:embed="rId3"/>
                <a:stretch>
                  <a:fillRect l="-1421" t="-1117" r="-1320" b="-223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3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184B3B-F256-417B-A9DB-735652A4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rgbClr val="0070C0"/>
                </a:solidFill>
              </a:rPr>
              <a:t>Now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some</a:t>
            </a:r>
            <a:r>
              <a:rPr lang="fr-CA" b="1" dirty="0">
                <a:solidFill>
                  <a:srgbClr val="0070C0"/>
                </a:solidFill>
              </a:rPr>
              <a:t> math…</a:t>
            </a:r>
          </a:p>
        </p:txBody>
      </p:sp>
      <p:pic>
        <p:nvPicPr>
          <p:cNvPr id="3074" name="Picture 2" descr="Why So Many People Fear Math, and How to Overcome it">
            <a:extLst>
              <a:ext uri="{FF2B5EF4-FFF2-40B4-BE49-F238E27FC236}">
                <a16:creationId xmlns:a16="http://schemas.microsoft.com/office/drawing/2014/main" id="{F7112FC9-F673-41DC-A63F-2B20DE99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6039">
            <a:off x="2737554" y="2540016"/>
            <a:ext cx="5710178" cy="285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E8E470-2ACE-4CDD-83A6-8E77A7FD3A8C}"/>
              </a:ext>
            </a:extLst>
          </p:cNvPr>
          <p:cNvSpPr/>
          <p:nvPr/>
        </p:nvSpPr>
        <p:spPr>
          <a:xfrm>
            <a:off x="7709555" y="5181849"/>
            <a:ext cx="2224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dirty="0">
                <a:solidFill>
                  <a:srgbClr val="0070C0"/>
                </a:solidFill>
              </a:rPr>
              <a:t>Just a </a:t>
            </a:r>
            <a:r>
              <a:rPr lang="fr-CA" sz="2400" b="1" dirty="0" err="1">
                <a:solidFill>
                  <a:srgbClr val="0070C0"/>
                </a:solidFill>
              </a:rPr>
              <a:t>little</a:t>
            </a:r>
            <a:r>
              <a:rPr lang="fr-CA" sz="2400" b="1" dirty="0">
                <a:solidFill>
                  <a:srgbClr val="0070C0"/>
                </a:solidFill>
              </a:rPr>
              <a:t> bit…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51404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6EA31-B556-40D0-A744-E355D508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Ordinary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Differential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Equations</a:t>
            </a:r>
            <a:r>
              <a:rPr lang="fr-CA" b="1" dirty="0">
                <a:solidFill>
                  <a:schemeClr val="accent1"/>
                </a:solidFill>
              </a:rPr>
              <a:t> (</a:t>
            </a:r>
            <a:r>
              <a:rPr lang="fr-CA" b="1" dirty="0" err="1">
                <a:solidFill>
                  <a:schemeClr val="accent1"/>
                </a:solidFill>
              </a:rPr>
              <a:t>ODEs</a:t>
            </a:r>
            <a:r>
              <a:rPr lang="fr-CA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2CB4BA-C496-4878-8792-F7C9CD16F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09" y="1531659"/>
            <a:ext cx="10515600" cy="1146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400" dirty="0" err="1"/>
              <a:t>Ordinary</a:t>
            </a:r>
            <a:r>
              <a:rPr lang="fr-CA" sz="2400" dirty="0"/>
              <a:t> </a:t>
            </a:r>
            <a:r>
              <a:rPr lang="fr-CA" sz="2400" dirty="0" err="1"/>
              <a:t>differential</a:t>
            </a:r>
            <a:r>
              <a:rPr lang="fr-CA" sz="2400" dirty="0"/>
              <a:t> </a:t>
            </a:r>
            <a:r>
              <a:rPr lang="fr-CA" sz="2400" dirty="0" err="1"/>
              <a:t>equations</a:t>
            </a:r>
            <a:r>
              <a:rPr lang="fr-CA" sz="2400" dirty="0"/>
              <a:t> are a </a:t>
            </a:r>
            <a:r>
              <a:rPr lang="fr-CA" sz="2400" dirty="0" err="1"/>
              <a:t>powerfull</a:t>
            </a:r>
            <a:r>
              <a:rPr lang="fr-CA" sz="2400" dirty="0"/>
              <a:t> </a:t>
            </a:r>
            <a:r>
              <a:rPr lang="fr-CA" sz="2400" dirty="0" err="1"/>
              <a:t>mathematical</a:t>
            </a:r>
            <a:r>
              <a:rPr lang="fr-CA" sz="2400" dirty="0"/>
              <a:t> </a:t>
            </a:r>
            <a:r>
              <a:rPr lang="fr-CA" sz="2400" dirty="0" err="1"/>
              <a:t>tool</a:t>
            </a:r>
            <a:r>
              <a:rPr lang="fr-CA" sz="2400" dirty="0"/>
              <a:t> to </a:t>
            </a:r>
            <a:r>
              <a:rPr lang="fr-CA" sz="2400" dirty="0" err="1"/>
              <a:t>describe</a:t>
            </a:r>
            <a:r>
              <a:rPr lang="fr-CA" sz="2400" dirty="0"/>
              <a:t> variables </a:t>
            </a:r>
            <a:r>
              <a:rPr lang="fr-CA" sz="2400" dirty="0" err="1"/>
              <a:t>that</a:t>
            </a:r>
            <a:r>
              <a:rPr lang="fr-CA" sz="2400" dirty="0"/>
              <a:t> </a:t>
            </a:r>
            <a:r>
              <a:rPr lang="fr-CA" sz="2400" dirty="0" err="1"/>
              <a:t>evolve</a:t>
            </a:r>
            <a:r>
              <a:rPr lang="fr-CA" sz="2400" dirty="0"/>
              <a:t> </a:t>
            </a:r>
            <a:r>
              <a:rPr lang="fr-CA" sz="2400" b="1" dirty="0" err="1">
                <a:solidFill>
                  <a:srgbClr val="0070C0"/>
                </a:solidFill>
              </a:rPr>
              <a:t>continuously</a:t>
            </a:r>
            <a:r>
              <a:rPr lang="fr-CA" sz="2400" dirty="0"/>
              <a:t> </a:t>
            </a:r>
            <a:r>
              <a:rPr lang="fr-CA" sz="2400" dirty="0" err="1"/>
              <a:t>with</a:t>
            </a:r>
            <a:r>
              <a:rPr lang="fr-CA" sz="2400" dirty="0"/>
              <a:t> time.</a:t>
            </a:r>
          </a:p>
        </p:txBody>
      </p:sp>
      <p:pic>
        <p:nvPicPr>
          <p:cNvPr id="1026" name="Picture 2" descr="Isaac Newton and his apple de Michael artefacti en poster, tableau sur  toile et plus | Posterlounge.be">
            <a:extLst>
              <a:ext uri="{FF2B5EF4-FFF2-40B4-BE49-F238E27FC236}">
                <a16:creationId xmlns:a16="http://schemas.microsoft.com/office/drawing/2014/main" id="{01A4E6B3-BC81-4639-9A4E-546390B4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0" y="2355215"/>
            <a:ext cx="3121349" cy="20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D6109E6-6ACA-492B-9DB3-1EB4358C2747}"/>
              </a:ext>
            </a:extLst>
          </p:cNvPr>
          <p:cNvSpPr txBox="1"/>
          <p:nvPr/>
        </p:nvSpPr>
        <p:spPr>
          <a:xfrm>
            <a:off x="602353" y="4864676"/>
            <a:ext cx="6971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general</a:t>
            </a:r>
            <a:r>
              <a:rPr lang="fr-CA" sz="2400" dirty="0"/>
              <a:t> </a:t>
            </a:r>
            <a:r>
              <a:rPr lang="fr-CA" sz="2400" dirty="0" err="1"/>
              <a:t>form</a:t>
            </a:r>
            <a:r>
              <a:rPr lang="fr-CA" sz="2400" dirty="0"/>
              <a:t> of an ode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given</a:t>
            </a:r>
            <a:r>
              <a:rPr lang="fr-CA" sz="2400" dirty="0"/>
              <a:t>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3B3E5E4-0E71-4856-8B5B-DFF50571D312}"/>
                  </a:ext>
                </a:extLst>
              </p:cNvPr>
              <p:cNvSpPr txBox="1"/>
              <p:nvPr/>
            </p:nvSpPr>
            <p:spPr>
              <a:xfrm>
                <a:off x="5674373" y="4744899"/>
                <a:ext cx="1758495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b="1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3B3E5E4-0E71-4856-8B5B-DFF50571D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373" y="4744899"/>
                <a:ext cx="1758495" cy="701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6E3234ED-26C5-4642-9175-68FBCCB9F199}"/>
              </a:ext>
            </a:extLst>
          </p:cNvPr>
          <p:cNvSpPr txBox="1"/>
          <p:nvPr/>
        </p:nvSpPr>
        <p:spPr>
          <a:xfrm>
            <a:off x="4562060" y="2554357"/>
            <a:ext cx="537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If </a:t>
            </a:r>
            <a:r>
              <a:rPr lang="fr-CA" sz="2400" i="1" dirty="0"/>
              <a:t>x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the </a:t>
            </a:r>
            <a:r>
              <a:rPr lang="fr-CA" sz="2400" dirty="0" err="1"/>
              <a:t>heigth</a:t>
            </a:r>
            <a:r>
              <a:rPr lang="fr-CA" sz="2400" dirty="0"/>
              <a:t> of a </a:t>
            </a:r>
            <a:r>
              <a:rPr lang="fr-CA" sz="2400" dirty="0" err="1"/>
              <a:t>falling</a:t>
            </a:r>
            <a:r>
              <a:rPr lang="fr-CA" sz="2400" dirty="0"/>
              <a:t> </a:t>
            </a:r>
            <a:r>
              <a:rPr lang="fr-CA" sz="2400" dirty="0" err="1"/>
              <a:t>apple</a:t>
            </a:r>
            <a:r>
              <a:rPr lang="fr-CA" sz="2400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AC3198C-E67A-4292-95EA-10F2EF1F00C8}"/>
                  </a:ext>
                </a:extLst>
              </p:cNvPr>
              <p:cNvSpPr txBox="1"/>
              <p:nvPr/>
            </p:nvSpPr>
            <p:spPr>
              <a:xfrm>
                <a:off x="5674373" y="3120614"/>
                <a:ext cx="13070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AC3198C-E67A-4292-95EA-10F2EF1F0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373" y="3120614"/>
                <a:ext cx="1307024" cy="369332"/>
              </a:xfrm>
              <a:prstGeom prst="rect">
                <a:avLst/>
              </a:prstGeom>
              <a:blipFill>
                <a:blip r:embed="rId4"/>
                <a:stretch>
                  <a:fillRect l="-2804" r="-467" b="-266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7CDA59-442E-417A-AA5D-E05E12F7CFA7}"/>
                  </a:ext>
                </a:extLst>
              </p:cNvPr>
              <p:cNvSpPr txBox="1"/>
              <p:nvPr/>
            </p:nvSpPr>
            <p:spPr>
              <a:xfrm>
                <a:off x="602353" y="5963478"/>
                <a:ext cx="9237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dirty="0" err="1"/>
                  <a:t>Here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A" sz="2400" dirty="0"/>
                  <a:t> can </a:t>
                </a:r>
                <a:r>
                  <a:rPr lang="fr-CA" sz="2400" dirty="0" err="1"/>
                  <a:t>be</a:t>
                </a:r>
                <a:r>
                  <a:rPr lang="fr-CA" sz="2400" dirty="0"/>
                  <a:t> a single variable or a </a:t>
                </a:r>
                <a:r>
                  <a:rPr lang="fr-CA" sz="2400" dirty="0" err="1"/>
                  <a:t>vector</a:t>
                </a:r>
                <a:r>
                  <a:rPr lang="fr-CA" sz="2400" dirty="0"/>
                  <a:t> </a:t>
                </a:r>
                <a:r>
                  <a:rPr lang="fr-CA" sz="2400" dirty="0" err="1"/>
                  <a:t>describing</a:t>
                </a:r>
                <a:r>
                  <a:rPr lang="fr-CA" sz="2400" dirty="0"/>
                  <a:t> </a:t>
                </a:r>
                <a:r>
                  <a:rPr lang="fr-CA" sz="2400" dirty="0" err="1"/>
                  <a:t>several</a:t>
                </a:r>
                <a:r>
                  <a:rPr lang="fr-CA" sz="2400" dirty="0"/>
                  <a:t> variables.</a:t>
                </a:r>
                <a:r>
                  <a:rPr lang="fr-CA" dirty="0"/>
                  <a:t> 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7CDA59-442E-417A-AA5D-E05E12F7C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53" y="5963478"/>
                <a:ext cx="9237386" cy="461665"/>
              </a:xfrm>
              <a:prstGeom prst="rect">
                <a:avLst/>
              </a:prstGeom>
              <a:blipFill>
                <a:blip r:embed="rId5"/>
                <a:stretch>
                  <a:fillRect l="-1056" t="-10526" b="-289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7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9FDAC-AD9D-46BC-AEF2-F715B228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0"/>
            <a:ext cx="10515600" cy="1325563"/>
          </a:xfrm>
        </p:spPr>
        <p:txBody>
          <a:bodyPr/>
          <a:lstStyle/>
          <a:p>
            <a:r>
              <a:rPr lang="fr-CA" b="1" dirty="0" err="1">
                <a:solidFill>
                  <a:srgbClr val="0070C0"/>
                </a:solidFill>
              </a:rPr>
              <a:t>Ordinary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differential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equations</a:t>
            </a:r>
            <a:endParaRPr lang="fr-CA" b="1" dirty="0">
              <a:solidFill>
                <a:srgbClr val="0070C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D90802-8AD7-4C9F-99A1-75A556E9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234"/>
            <a:ext cx="10224052" cy="737825"/>
          </a:xfrm>
        </p:spPr>
        <p:txBody>
          <a:bodyPr>
            <a:normAutofit lnSpcReduction="10000"/>
          </a:bodyPr>
          <a:lstStyle/>
          <a:p>
            <a:r>
              <a:rPr lang="fr-CA" sz="2400" dirty="0" err="1"/>
              <a:t>ODEs</a:t>
            </a:r>
            <a:r>
              <a:rPr lang="fr-CA" sz="2400" dirty="0"/>
              <a:t> </a:t>
            </a:r>
            <a:r>
              <a:rPr lang="fr-CA" sz="2400" dirty="0" err="1"/>
              <a:t>describe</a:t>
            </a:r>
            <a:r>
              <a:rPr lang="fr-CA" sz="2400" dirty="0"/>
              <a:t> the </a:t>
            </a:r>
            <a:r>
              <a:rPr lang="fr-CA" sz="2400" i="1" dirty="0"/>
              <a:t>rate of change</a:t>
            </a:r>
            <a:r>
              <a:rPr lang="fr-CA" sz="2400" dirty="0"/>
              <a:t> of certain </a:t>
            </a:r>
            <a:r>
              <a:rPr lang="fr-CA" sz="2400" dirty="0" err="1"/>
              <a:t>quantities</a:t>
            </a:r>
            <a:r>
              <a:rPr lang="fr-CA" sz="2400" dirty="0"/>
              <a:t>. To </a:t>
            </a:r>
            <a:r>
              <a:rPr lang="fr-CA" sz="2400" dirty="0" err="1"/>
              <a:t>obtain</a:t>
            </a:r>
            <a:r>
              <a:rPr lang="fr-CA" sz="2400" dirty="0"/>
              <a:t> solutions, </a:t>
            </a:r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always</a:t>
            </a:r>
            <a:r>
              <a:rPr lang="fr-CA" sz="2400" dirty="0"/>
              <a:t> have to </a:t>
            </a:r>
            <a:r>
              <a:rPr lang="fr-CA" sz="2400" dirty="0" err="1"/>
              <a:t>specify</a:t>
            </a:r>
            <a:r>
              <a:rPr lang="fr-CA" sz="2400" dirty="0"/>
              <a:t> the initial  state  of the system (</a:t>
            </a:r>
            <a:r>
              <a:rPr lang="fr-CA" sz="2400" i="1" dirty="0">
                <a:solidFill>
                  <a:srgbClr val="0070C0"/>
                </a:solidFill>
              </a:rPr>
              <a:t>initial conditions</a:t>
            </a:r>
            <a:r>
              <a:rPr lang="fr-CA" sz="2400" dirty="0"/>
              <a:t>).</a:t>
            </a:r>
          </a:p>
          <a:p>
            <a:endParaRPr lang="fr-CA" sz="3400" dirty="0"/>
          </a:p>
          <a:p>
            <a:pPr marL="0" indent="0">
              <a:buNone/>
            </a:pPr>
            <a:endParaRPr lang="fr-CA" sz="2400" dirty="0"/>
          </a:p>
          <a:p>
            <a:endParaRPr lang="fr-CA" sz="2400" dirty="0"/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4098" name="Picture 2" descr="Frowning sad face Large size of yellow emoji smile 15577247 Vector Art at  Vecteezy">
            <a:extLst>
              <a:ext uri="{FF2B5EF4-FFF2-40B4-BE49-F238E27FC236}">
                <a16:creationId xmlns:a16="http://schemas.microsoft.com/office/drawing/2014/main" id="{8E50A2EB-2CAA-4B4C-948F-0B9333FBF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98" y="2083144"/>
            <a:ext cx="1237215" cy="12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hardest math of all | Demand Clarity">
            <a:extLst>
              <a:ext uri="{FF2B5EF4-FFF2-40B4-BE49-F238E27FC236}">
                <a16:creationId xmlns:a16="http://schemas.microsoft.com/office/drawing/2014/main" id="{485713F0-85FE-4BD0-A686-B3B782F64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68" y="3218177"/>
            <a:ext cx="2594546" cy="12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D64F64A-7CC6-4CE9-9A6B-2E50A1A3C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109" y="4514245"/>
            <a:ext cx="533083" cy="5600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789799-EF42-4534-88C2-A9AC8F6609BB}"/>
              </a:ext>
            </a:extLst>
          </p:cNvPr>
          <p:cNvSpPr/>
          <p:nvPr/>
        </p:nvSpPr>
        <p:spPr>
          <a:xfrm>
            <a:off x="899328" y="5506594"/>
            <a:ext cx="80759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In Python, </a:t>
            </a:r>
            <a:r>
              <a:rPr lang="fr-CA" sz="2400" dirty="0" err="1"/>
              <a:t>there</a:t>
            </a:r>
            <a:r>
              <a:rPr lang="fr-CA" sz="2400" dirty="0"/>
              <a:t> are </a:t>
            </a:r>
            <a:r>
              <a:rPr lang="fr-CA" sz="2400" dirty="0" err="1"/>
              <a:t>several</a:t>
            </a:r>
            <a:r>
              <a:rPr lang="fr-CA" sz="2400" dirty="0"/>
              <a:t> options, </a:t>
            </a:r>
            <a:r>
              <a:rPr lang="fr-CA" sz="2400" b="1" dirty="0" err="1">
                <a:solidFill>
                  <a:srgbClr val="0070C0"/>
                </a:solidFill>
              </a:rPr>
              <a:t>odeint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a simple one.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AF6873-264F-40EE-BFFF-DF40B2408BD5}"/>
              </a:ext>
            </a:extLst>
          </p:cNvPr>
          <p:cNvSpPr txBox="1"/>
          <p:nvPr/>
        </p:nvSpPr>
        <p:spPr>
          <a:xfrm>
            <a:off x="899328" y="2470918"/>
            <a:ext cx="837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It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very</a:t>
            </a:r>
            <a:r>
              <a:rPr lang="fr-CA" sz="2400" dirty="0"/>
              <a:t> </a:t>
            </a:r>
            <a:r>
              <a:rPr lang="fr-CA" sz="2400" dirty="0" err="1"/>
              <a:t>rarely</a:t>
            </a:r>
            <a:r>
              <a:rPr lang="fr-CA" sz="2400" dirty="0"/>
              <a:t> possible </a:t>
            </a:r>
            <a:r>
              <a:rPr lang="fr-CA" sz="2400" dirty="0" err="1"/>
              <a:t>find</a:t>
            </a:r>
            <a:r>
              <a:rPr lang="fr-CA" sz="2400" dirty="0"/>
              <a:t> an exact solution to </a:t>
            </a:r>
            <a:r>
              <a:rPr lang="fr-CA" sz="2400" dirty="0" err="1"/>
              <a:t>ODEs</a:t>
            </a:r>
            <a:r>
              <a:rPr lang="fr-CA" dirty="0"/>
              <a:t>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017E1F-02A2-402A-94C6-087C6A03CBA4}"/>
              </a:ext>
            </a:extLst>
          </p:cNvPr>
          <p:cNvSpPr txBox="1"/>
          <p:nvPr/>
        </p:nvSpPr>
        <p:spPr>
          <a:xfrm>
            <a:off x="886327" y="3254997"/>
            <a:ext cx="575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 err="1"/>
              <a:t>We</a:t>
            </a:r>
            <a:r>
              <a:rPr lang="fr-CA" sz="2400" dirty="0"/>
              <a:t> have to use </a:t>
            </a:r>
            <a:r>
              <a:rPr lang="fr-CA" sz="2400" i="1" dirty="0" err="1">
                <a:solidFill>
                  <a:srgbClr val="0070C0"/>
                </a:solidFill>
              </a:rPr>
              <a:t>numerical</a:t>
            </a:r>
            <a:r>
              <a:rPr lang="fr-CA" sz="2400" i="1" dirty="0">
                <a:solidFill>
                  <a:srgbClr val="0070C0"/>
                </a:solidFill>
              </a:rPr>
              <a:t> </a:t>
            </a:r>
            <a:r>
              <a:rPr lang="fr-CA" sz="2400" i="1" dirty="0" err="1">
                <a:solidFill>
                  <a:srgbClr val="0070C0"/>
                </a:solidFill>
              </a:rPr>
              <a:t>methods</a:t>
            </a:r>
            <a:r>
              <a:rPr lang="fr-CA" sz="2400" dirty="0"/>
              <a:t>.</a:t>
            </a:r>
          </a:p>
          <a:p>
            <a:endParaRPr lang="fr-CA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AE07E7-CE71-4C38-AEB5-2B91B4C5BBA9}"/>
              </a:ext>
            </a:extLst>
          </p:cNvPr>
          <p:cNvSpPr txBox="1"/>
          <p:nvPr/>
        </p:nvSpPr>
        <p:spPr>
          <a:xfrm>
            <a:off x="886327" y="4537849"/>
            <a:ext cx="100311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Don’t </a:t>
            </a:r>
            <a:r>
              <a:rPr lang="fr-CA" sz="2400" dirty="0" err="1"/>
              <a:t>worry</a:t>
            </a:r>
            <a:r>
              <a:rPr lang="fr-CA" sz="2400" dirty="0"/>
              <a:t>, </a:t>
            </a:r>
            <a:r>
              <a:rPr lang="fr-CA" sz="2400" dirty="0">
                <a:solidFill>
                  <a:srgbClr val="0070C0"/>
                </a:solidFill>
              </a:rPr>
              <a:t>python</a:t>
            </a:r>
            <a:r>
              <a:rPr lang="fr-CA" sz="2400" dirty="0"/>
              <a:t>           (or </a:t>
            </a:r>
            <a:r>
              <a:rPr lang="fr-CA" sz="2400" dirty="0" err="1"/>
              <a:t>any</a:t>
            </a:r>
            <a:r>
              <a:rPr lang="fr-CA" sz="2400" dirty="0"/>
              <a:t> </a:t>
            </a:r>
            <a:r>
              <a:rPr lang="fr-CA" sz="2400" dirty="0" err="1"/>
              <a:t>language</a:t>
            </a:r>
            <a:r>
              <a:rPr lang="fr-CA" sz="2400" dirty="0"/>
              <a:t>, </a:t>
            </a:r>
            <a:r>
              <a:rPr lang="fr-CA" sz="2400" dirty="0" err="1"/>
              <a:t>does</a:t>
            </a:r>
            <a:r>
              <a:rPr lang="fr-CA" sz="2400" dirty="0"/>
              <a:t> </a:t>
            </a:r>
            <a:r>
              <a:rPr lang="fr-CA" sz="2400" dirty="0" err="1"/>
              <a:t>it</a:t>
            </a:r>
            <a:r>
              <a:rPr lang="fr-CA" sz="2400" dirty="0"/>
              <a:t> for </a:t>
            </a:r>
            <a:r>
              <a:rPr lang="fr-CA" sz="2400" dirty="0" err="1"/>
              <a:t>you</a:t>
            </a:r>
            <a:r>
              <a:rPr lang="fr-CA" sz="2400" dirty="0"/>
              <a:t>).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3805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2E9282-9E92-4298-8597-4871DF8D81BB}"/>
              </a:ext>
            </a:extLst>
          </p:cNvPr>
          <p:cNvSpPr/>
          <p:nvPr/>
        </p:nvSpPr>
        <p:spPr>
          <a:xfrm>
            <a:off x="2379630" y="471316"/>
            <a:ext cx="74327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400" b="1" dirty="0" err="1">
                <a:solidFill>
                  <a:srgbClr val="0070C0"/>
                </a:solidFill>
              </a:rPr>
              <a:t>Ordinary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differential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equations</a:t>
            </a:r>
            <a:endParaRPr lang="fr-CA" sz="4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7441BB-0E85-4700-9E28-DD204F93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95" y="1876862"/>
            <a:ext cx="3791479" cy="1419423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915EBDD-64CF-4731-A887-577C5F42C15D}"/>
              </a:ext>
            </a:extLst>
          </p:cNvPr>
          <p:cNvCxnSpPr>
            <a:cxnSpLocks/>
          </p:cNvCxnSpPr>
          <p:nvPr/>
        </p:nvCxnSpPr>
        <p:spPr>
          <a:xfrm flipV="1">
            <a:off x="1059495" y="3296285"/>
            <a:ext cx="471131" cy="83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D748F35-3FDF-4AA6-BA3D-36525C9712E6}"/>
              </a:ext>
            </a:extLst>
          </p:cNvPr>
          <p:cNvSpPr txBox="1"/>
          <p:nvPr/>
        </p:nvSpPr>
        <p:spPr>
          <a:xfrm>
            <a:off x="376030" y="4460865"/>
            <a:ext cx="2309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You have to importe the package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1E609F-AAC6-4BE5-B271-B9E99244997B}"/>
              </a:ext>
            </a:extLst>
          </p:cNvPr>
          <p:cNvSpPr/>
          <p:nvPr/>
        </p:nvSpPr>
        <p:spPr>
          <a:xfrm>
            <a:off x="5580872" y="2388003"/>
            <a:ext cx="3501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dirty="0" err="1">
                <a:latin typeface="SFMono-Regular"/>
              </a:rPr>
              <a:t>odeint</a:t>
            </a:r>
            <a:r>
              <a:rPr lang="fr-CA" sz="2400" b="1" dirty="0">
                <a:solidFill>
                  <a:srgbClr val="222832"/>
                </a:solidFill>
                <a:latin typeface="SFMono-Regular"/>
              </a:rPr>
              <a:t>(</a:t>
            </a:r>
            <a:r>
              <a:rPr lang="fr-CA" sz="2400" b="1" i="1" dirty="0" err="1">
                <a:solidFill>
                  <a:srgbClr val="222832"/>
                </a:solidFill>
                <a:latin typeface="SFMono-Regular"/>
              </a:rPr>
              <a:t>func</a:t>
            </a:r>
            <a:r>
              <a:rPr lang="fr-CA" sz="2400" b="1" dirty="0">
                <a:solidFill>
                  <a:srgbClr val="222832"/>
                </a:solidFill>
                <a:latin typeface="SFMono-Regular"/>
              </a:rPr>
              <a:t>, </a:t>
            </a:r>
            <a:r>
              <a:rPr lang="fr-CA" sz="2400" b="1" i="1" dirty="0">
                <a:solidFill>
                  <a:srgbClr val="222832"/>
                </a:solidFill>
                <a:latin typeface="SFMono-Regular"/>
              </a:rPr>
              <a:t>y0</a:t>
            </a:r>
            <a:r>
              <a:rPr lang="fr-CA" sz="2400" b="1" dirty="0">
                <a:solidFill>
                  <a:srgbClr val="222832"/>
                </a:solidFill>
                <a:latin typeface="SFMono-Regular"/>
              </a:rPr>
              <a:t>, </a:t>
            </a:r>
            <a:r>
              <a:rPr lang="fr-CA" sz="2400" b="1" i="1" dirty="0">
                <a:solidFill>
                  <a:srgbClr val="222832"/>
                </a:solidFill>
                <a:latin typeface="SFMono-Regular"/>
              </a:rPr>
              <a:t>t</a:t>
            </a:r>
            <a:r>
              <a:rPr lang="fr-CA" sz="2400" b="1" dirty="0">
                <a:solidFill>
                  <a:srgbClr val="222832"/>
                </a:solidFill>
                <a:latin typeface="SFMono-Regular"/>
              </a:rPr>
              <a:t>, </a:t>
            </a:r>
            <a:r>
              <a:rPr lang="fr-CA" sz="2400" b="1" i="1" dirty="0">
                <a:solidFill>
                  <a:srgbClr val="222832"/>
                </a:solidFill>
                <a:latin typeface="SFMono-Regular"/>
              </a:rPr>
              <a:t>args</a:t>
            </a:r>
            <a:r>
              <a:rPr lang="fr-CA" sz="2400" i="1" dirty="0">
                <a:solidFill>
                  <a:srgbClr val="222832"/>
                </a:solidFill>
                <a:latin typeface="SFMono-Regular"/>
              </a:rPr>
              <a:t>=()</a:t>
            </a:r>
            <a:r>
              <a:rPr lang="fr-CA" sz="2400" dirty="0">
                <a:solidFill>
                  <a:srgbClr val="222832"/>
                </a:solidFill>
                <a:latin typeface="SFMono-Regular"/>
              </a:rPr>
              <a:t>)</a:t>
            </a:r>
            <a:endParaRPr lang="fr-CA" sz="2400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946E335-B4E2-460D-9C87-2FEFCDBB55B6}"/>
              </a:ext>
            </a:extLst>
          </p:cNvPr>
          <p:cNvCxnSpPr>
            <a:cxnSpLocks/>
          </p:cNvCxnSpPr>
          <p:nvPr/>
        </p:nvCxnSpPr>
        <p:spPr>
          <a:xfrm flipV="1">
            <a:off x="5558773" y="2849668"/>
            <a:ext cx="1159780" cy="599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B7E0C090-81A6-46A9-B6ED-E1EE5FB2CC3C}"/>
              </a:ext>
            </a:extLst>
          </p:cNvPr>
          <p:cNvSpPr txBox="1"/>
          <p:nvPr/>
        </p:nvSpPr>
        <p:spPr>
          <a:xfrm>
            <a:off x="4071705" y="3448882"/>
            <a:ext cx="2069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equation</a:t>
            </a:r>
            <a:r>
              <a:rPr lang="fr-CA" sz="2400" dirty="0"/>
              <a:t> </a:t>
            </a:r>
            <a:r>
              <a:rPr lang="fr-CA" sz="2400" dirty="0" err="1"/>
              <a:t>you</a:t>
            </a:r>
            <a:r>
              <a:rPr lang="fr-CA" sz="2400" dirty="0"/>
              <a:t> </a:t>
            </a:r>
            <a:r>
              <a:rPr lang="fr-CA" sz="2400" dirty="0" err="1"/>
              <a:t>want</a:t>
            </a:r>
            <a:r>
              <a:rPr lang="fr-CA" sz="2400" dirty="0"/>
              <a:t> to solve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74051D2-316C-4725-8541-3F0ED4956758}"/>
              </a:ext>
            </a:extLst>
          </p:cNvPr>
          <p:cNvCxnSpPr>
            <a:cxnSpLocks/>
          </p:cNvCxnSpPr>
          <p:nvPr/>
        </p:nvCxnSpPr>
        <p:spPr>
          <a:xfrm flipV="1">
            <a:off x="6816514" y="2812058"/>
            <a:ext cx="515158" cy="900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BF0F191-7A23-4CE3-BD62-93A3A39EB8E8}"/>
              </a:ext>
            </a:extLst>
          </p:cNvPr>
          <p:cNvSpPr txBox="1"/>
          <p:nvPr/>
        </p:nvSpPr>
        <p:spPr>
          <a:xfrm>
            <a:off x="6321137" y="3725742"/>
            <a:ext cx="159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Initial conditions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1C9A4B-148C-459D-B823-705D8A1C4679}"/>
              </a:ext>
            </a:extLst>
          </p:cNvPr>
          <p:cNvCxnSpPr>
            <a:cxnSpLocks/>
          </p:cNvCxnSpPr>
          <p:nvPr/>
        </p:nvCxnSpPr>
        <p:spPr>
          <a:xfrm flipH="1" flipV="1">
            <a:off x="7775740" y="2764677"/>
            <a:ext cx="926832" cy="1217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9E46F471-ECFA-4731-95F8-3DB65F696404}"/>
              </a:ext>
            </a:extLst>
          </p:cNvPr>
          <p:cNvSpPr txBox="1"/>
          <p:nvPr/>
        </p:nvSpPr>
        <p:spPr>
          <a:xfrm>
            <a:off x="9546635" y="2644170"/>
            <a:ext cx="19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Parameters</a:t>
            </a:r>
            <a:r>
              <a:rPr lang="fr-CA" sz="2400" dirty="0"/>
              <a:t> </a:t>
            </a:r>
            <a:r>
              <a:rPr lang="fr-CA" sz="2400" dirty="0" err="1"/>
              <a:t>such</a:t>
            </a:r>
            <a:r>
              <a:rPr lang="fr-CA" sz="2400" dirty="0"/>
              <a:t> as conductances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3B8F6D6-E9AF-4233-B175-3CBB2A4C71EF}"/>
              </a:ext>
            </a:extLst>
          </p:cNvPr>
          <p:cNvCxnSpPr>
            <a:cxnSpLocks/>
          </p:cNvCxnSpPr>
          <p:nvPr/>
        </p:nvCxnSpPr>
        <p:spPr>
          <a:xfrm flipH="1" flipV="1">
            <a:off x="8324989" y="2763246"/>
            <a:ext cx="1069268" cy="665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C5C787F-B580-4B99-BBC0-D3212D2B66D9}"/>
              </a:ext>
            </a:extLst>
          </p:cNvPr>
          <p:cNvSpPr txBox="1"/>
          <p:nvPr/>
        </p:nvSpPr>
        <p:spPr>
          <a:xfrm>
            <a:off x="8163749" y="3981993"/>
            <a:ext cx="1837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A </a:t>
            </a:r>
            <a:r>
              <a:rPr lang="fr-CA" sz="2400" dirty="0" err="1"/>
              <a:t>list</a:t>
            </a:r>
            <a:r>
              <a:rPr lang="fr-CA" sz="2400" dirty="0"/>
              <a:t> of the time points on </a:t>
            </a:r>
            <a:r>
              <a:rPr lang="fr-CA" sz="2400" dirty="0" err="1"/>
              <a:t>wich</a:t>
            </a:r>
            <a:r>
              <a:rPr lang="fr-CA" sz="2400" dirty="0"/>
              <a:t> </a:t>
            </a:r>
            <a:r>
              <a:rPr lang="fr-CA" sz="2400" dirty="0" err="1"/>
              <a:t>you</a:t>
            </a:r>
            <a:r>
              <a:rPr lang="fr-CA" sz="2400" dirty="0"/>
              <a:t> </a:t>
            </a:r>
            <a:r>
              <a:rPr lang="fr-CA" sz="2400" dirty="0" err="1"/>
              <a:t>want</a:t>
            </a:r>
            <a:r>
              <a:rPr lang="fr-CA" sz="2400" dirty="0"/>
              <a:t> the solution</a:t>
            </a:r>
          </a:p>
        </p:txBody>
      </p:sp>
    </p:spTree>
    <p:extLst>
      <p:ext uri="{BB962C8B-B14F-4D97-AF65-F5344CB8AC3E}">
        <p14:creationId xmlns:p14="http://schemas.microsoft.com/office/powerpoint/2010/main" val="76596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20" grpId="0"/>
      <p:bldP spid="23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1BA3F2-6CB0-47A7-9B37-0D9CBECBE9BF}"/>
              </a:ext>
            </a:extLst>
          </p:cNvPr>
          <p:cNvSpPr/>
          <p:nvPr/>
        </p:nvSpPr>
        <p:spPr>
          <a:xfrm>
            <a:off x="2041700" y="296316"/>
            <a:ext cx="74327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400" b="1" dirty="0" err="1">
                <a:solidFill>
                  <a:srgbClr val="0070C0"/>
                </a:solidFill>
              </a:rPr>
              <a:t>Ordinary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differential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equations</a:t>
            </a:r>
            <a:endParaRPr lang="fr-CA" sz="4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264D5BF-172E-4D75-8472-8F4EC1D436CC}"/>
              </a:ext>
            </a:extLst>
          </p:cNvPr>
          <p:cNvSpPr txBox="1"/>
          <p:nvPr/>
        </p:nvSpPr>
        <p:spPr>
          <a:xfrm>
            <a:off x="536713" y="1262270"/>
            <a:ext cx="4393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How </a:t>
            </a:r>
            <a:r>
              <a:rPr lang="fr-CA" sz="2400" dirty="0" err="1"/>
              <a:t>does</a:t>
            </a:r>
            <a:r>
              <a:rPr lang="fr-CA" sz="2400" dirty="0"/>
              <a:t> the computer do </a:t>
            </a:r>
            <a:r>
              <a:rPr lang="fr-CA" sz="2400" dirty="0" err="1"/>
              <a:t>it</a:t>
            </a:r>
            <a:r>
              <a:rPr lang="fr-CA" sz="2400" dirty="0"/>
              <a:t>? 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529B74-CC54-4C70-A91D-E6F8EB453155}"/>
              </a:ext>
            </a:extLst>
          </p:cNvPr>
          <p:cNvSpPr txBox="1"/>
          <p:nvPr/>
        </p:nvSpPr>
        <p:spPr>
          <a:xfrm>
            <a:off x="536713" y="1913005"/>
            <a:ext cx="755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Some</a:t>
            </a:r>
            <a:r>
              <a:rPr lang="fr-CA" sz="2400" dirty="0"/>
              <a:t> </a:t>
            </a:r>
            <a:r>
              <a:rPr lang="fr-CA" sz="2400" dirty="0" err="1"/>
              <a:t>integration</a:t>
            </a:r>
            <a:r>
              <a:rPr lang="fr-CA" sz="2400" dirty="0"/>
              <a:t> </a:t>
            </a:r>
            <a:r>
              <a:rPr lang="fr-CA" sz="2400" dirty="0" err="1"/>
              <a:t>methods</a:t>
            </a:r>
            <a:r>
              <a:rPr lang="fr-CA" sz="2400" dirty="0"/>
              <a:t> can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quite</a:t>
            </a:r>
            <a:r>
              <a:rPr lang="fr-CA" sz="2400" dirty="0"/>
              <a:t> </a:t>
            </a:r>
            <a:r>
              <a:rPr lang="fr-CA" sz="2400" dirty="0" err="1"/>
              <a:t>complicated</a:t>
            </a:r>
            <a:r>
              <a:rPr lang="fr-CA" sz="2400" dirty="0"/>
              <a:t>…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5CB532-9578-405F-B237-58811B0596AE}"/>
              </a:ext>
            </a:extLst>
          </p:cNvPr>
          <p:cNvSpPr txBox="1"/>
          <p:nvPr/>
        </p:nvSpPr>
        <p:spPr>
          <a:xfrm>
            <a:off x="536713" y="3246094"/>
            <a:ext cx="1052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err="1">
                <a:solidFill>
                  <a:srgbClr val="0070C0"/>
                </a:solidFill>
              </a:rPr>
              <a:t>Downside</a:t>
            </a:r>
            <a:r>
              <a:rPr lang="fr-CA" sz="2400" b="1" dirty="0">
                <a:solidFill>
                  <a:srgbClr val="0070C0"/>
                </a:solidFill>
              </a:rPr>
              <a:t>: </a:t>
            </a:r>
            <a:r>
              <a:rPr lang="fr-CA" sz="2400" dirty="0" err="1"/>
              <a:t>Imprecise</a:t>
            </a:r>
            <a:r>
              <a:rPr lang="fr-CA" sz="2400" dirty="0"/>
              <a:t>.</a:t>
            </a:r>
          </a:p>
          <a:p>
            <a:r>
              <a:rPr lang="fr-CA" sz="2400" b="1" dirty="0" err="1">
                <a:solidFill>
                  <a:srgbClr val="0070C0"/>
                </a:solidFill>
              </a:rPr>
              <a:t>Upside</a:t>
            </a:r>
            <a:r>
              <a:rPr lang="fr-CA" sz="2400" b="1" dirty="0">
                <a:solidFill>
                  <a:srgbClr val="0070C0"/>
                </a:solidFill>
              </a:rPr>
              <a:t>: </a:t>
            </a:r>
            <a:r>
              <a:rPr lang="fr-CA" sz="2400" dirty="0"/>
              <a:t>Simple </a:t>
            </a:r>
            <a:r>
              <a:rPr lang="fr-CA" sz="2400" dirty="0" err="1"/>
              <a:t>we</a:t>
            </a:r>
            <a:r>
              <a:rPr lang="fr-CA" sz="2400" dirty="0"/>
              <a:t> can </a:t>
            </a:r>
            <a:r>
              <a:rPr lang="fr-CA" sz="2400" dirty="0" err="1"/>
              <a:t>implement</a:t>
            </a:r>
            <a:r>
              <a:rPr lang="fr-CA" sz="2400" dirty="0"/>
              <a:t> </a:t>
            </a:r>
            <a:r>
              <a:rPr lang="fr-CA" sz="2400" dirty="0" err="1"/>
              <a:t>it</a:t>
            </a:r>
            <a:r>
              <a:rPr lang="fr-CA" sz="2400" dirty="0"/>
              <a:t> </a:t>
            </a:r>
            <a:r>
              <a:rPr lang="fr-CA" sz="2400" dirty="0" err="1"/>
              <a:t>manually</a:t>
            </a:r>
            <a:r>
              <a:rPr lang="fr-CA" sz="2400" dirty="0"/>
              <a:t> in a for </a:t>
            </a:r>
            <a:r>
              <a:rPr lang="fr-CA" sz="2400" dirty="0" err="1"/>
              <a:t>loop</a:t>
            </a:r>
            <a:r>
              <a:rPr lang="fr-CA" sz="2400" dirty="0"/>
              <a:t> </a:t>
            </a:r>
            <a:r>
              <a:rPr lang="fr-CA" sz="2400" dirty="0" err="1"/>
              <a:t>when</a:t>
            </a:r>
            <a:r>
              <a:rPr lang="fr-CA" sz="2400" dirty="0"/>
              <a:t> </a:t>
            </a:r>
            <a:r>
              <a:rPr lang="fr-CA" sz="2400" dirty="0" err="1"/>
              <a:t>odeint</a:t>
            </a:r>
            <a:r>
              <a:rPr lang="fr-CA" sz="2400" dirty="0"/>
              <a:t> </a:t>
            </a:r>
            <a:r>
              <a:rPr lang="fr-CA" sz="2400" dirty="0" err="1"/>
              <a:t>cannot</a:t>
            </a:r>
            <a:r>
              <a:rPr lang="fr-CA" sz="2400" dirty="0"/>
              <a:t>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used</a:t>
            </a:r>
            <a:r>
              <a:rPr lang="fr-CA" sz="2400" dirty="0"/>
              <a:t>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A3B8AD0-23EE-4EAC-A09E-B15E5BC05F09}"/>
              </a:ext>
            </a:extLst>
          </p:cNvPr>
          <p:cNvSpPr txBox="1"/>
          <p:nvPr/>
        </p:nvSpPr>
        <p:spPr>
          <a:xfrm>
            <a:off x="536713" y="2563740"/>
            <a:ext cx="57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present</a:t>
            </a:r>
            <a:r>
              <a:rPr lang="fr-CA" sz="2400" dirty="0"/>
              <a:t> the </a:t>
            </a:r>
            <a:r>
              <a:rPr lang="fr-CA" sz="2400" b="1" i="1" dirty="0">
                <a:solidFill>
                  <a:srgbClr val="0070C0"/>
                </a:solidFill>
              </a:rPr>
              <a:t>Euler </a:t>
            </a:r>
            <a:r>
              <a:rPr lang="fr-CA" sz="2400" b="1" i="1" dirty="0" err="1">
                <a:solidFill>
                  <a:srgbClr val="0070C0"/>
                </a:solidFill>
              </a:rPr>
              <a:t>forward</a:t>
            </a:r>
            <a:r>
              <a:rPr lang="fr-CA" sz="2400" b="1" i="1" dirty="0"/>
              <a:t> </a:t>
            </a:r>
            <a:r>
              <a:rPr lang="fr-CA" sz="2400" dirty="0" err="1"/>
              <a:t>method</a:t>
            </a:r>
            <a:r>
              <a:rPr lang="fr-CA" sz="2400" dirty="0"/>
              <a:t>.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4F6257C-EA45-4E87-9F2B-EC31FC8D9AD9}"/>
              </a:ext>
            </a:extLst>
          </p:cNvPr>
          <p:cNvCxnSpPr/>
          <p:nvPr/>
        </p:nvCxnSpPr>
        <p:spPr>
          <a:xfrm>
            <a:off x="1966972" y="5451352"/>
            <a:ext cx="48701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96D41ED3-DD17-45A8-BE63-CF4DE4C2442C}"/>
              </a:ext>
            </a:extLst>
          </p:cNvPr>
          <p:cNvSpPr/>
          <p:nvPr/>
        </p:nvSpPr>
        <p:spPr>
          <a:xfrm>
            <a:off x="1966972" y="5396686"/>
            <a:ext cx="119269" cy="1093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89951A0-77FE-4E0E-9E5F-9EF0BF883D1A}"/>
              </a:ext>
            </a:extLst>
          </p:cNvPr>
          <p:cNvSpPr/>
          <p:nvPr/>
        </p:nvSpPr>
        <p:spPr>
          <a:xfrm>
            <a:off x="6777511" y="5380120"/>
            <a:ext cx="119269" cy="1093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3EB0F82-37FD-47C7-BE11-113437CB4D7C}"/>
              </a:ext>
            </a:extLst>
          </p:cNvPr>
          <p:cNvCxnSpPr>
            <a:cxnSpLocks/>
          </p:cNvCxnSpPr>
          <p:nvPr/>
        </p:nvCxnSpPr>
        <p:spPr>
          <a:xfrm>
            <a:off x="2417547" y="5304226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C70B386-B430-4221-88D5-38AC5B6C2BD7}"/>
              </a:ext>
            </a:extLst>
          </p:cNvPr>
          <p:cNvCxnSpPr>
            <a:cxnSpLocks/>
          </p:cNvCxnSpPr>
          <p:nvPr/>
        </p:nvCxnSpPr>
        <p:spPr>
          <a:xfrm>
            <a:off x="2798545" y="5307540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5000741-5F9C-4369-B1F6-1083A283CBAD}"/>
              </a:ext>
            </a:extLst>
          </p:cNvPr>
          <p:cNvCxnSpPr>
            <a:cxnSpLocks/>
          </p:cNvCxnSpPr>
          <p:nvPr/>
        </p:nvCxnSpPr>
        <p:spPr>
          <a:xfrm>
            <a:off x="3166296" y="5327418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C28A246-D06B-4E77-8732-F8E2AB8020EC}"/>
              </a:ext>
            </a:extLst>
          </p:cNvPr>
          <p:cNvCxnSpPr>
            <a:cxnSpLocks/>
          </p:cNvCxnSpPr>
          <p:nvPr/>
        </p:nvCxnSpPr>
        <p:spPr>
          <a:xfrm>
            <a:off x="3547294" y="5330732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9351946-538B-4102-BD70-6CD7964106D3}"/>
              </a:ext>
            </a:extLst>
          </p:cNvPr>
          <p:cNvCxnSpPr>
            <a:cxnSpLocks/>
          </p:cNvCxnSpPr>
          <p:nvPr/>
        </p:nvCxnSpPr>
        <p:spPr>
          <a:xfrm>
            <a:off x="5362841" y="5307541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FD742F5-5B68-4A90-B649-645D34DCBBF4}"/>
              </a:ext>
            </a:extLst>
          </p:cNvPr>
          <p:cNvCxnSpPr>
            <a:cxnSpLocks/>
          </p:cNvCxnSpPr>
          <p:nvPr/>
        </p:nvCxnSpPr>
        <p:spPr>
          <a:xfrm>
            <a:off x="5743839" y="5310855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5B357EC-0D69-4DEF-B170-582209108BED}"/>
              </a:ext>
            </a:extLst>
          </p:cNvPr>
          <p:cNvCxnSpPr>
            <a:cxnSpLocks/>
          </p:cNvCxnSpPr>
          <p:nvPr/>
        </p:nvCxnSpPr>
        <p:spPr>
          <a:xfrm>
            <a:off x="6111590" y="5330733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5BBC275-2729-46BA-AC66-7AD0004230A5}"/>
              </a:ext>
            </a:extLst>
          </p:cNvPr>
          <p:cNvCxnSpPr>
            <a:cxnSpLocks/>
          </p:cNvCxnSpPr>
          <p:nvPr/>
        </p:nvCxnSpPr>
        <p:spPr>
          <a:xfrm>
            <a:off x="6492588" y="5334047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EB9549F-9217-4BEA-BC48-AC7314E212DA}"/>
              </a:ext>
            </a:extLst>
          </p:cNvPr>
          <p:cNvSpPr txBox="1"/>
          <p:nvPr/>
        </p:nvSpPr>
        <p:spPr>
          <a:xfrm>
            <a:off x="1625742" y="5434110"/>
            <a:ext cx="67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i="1" dirty="0" err="1"/>
              <a:t>t</a:t>
            </a:r>
            <a:r>
              <a:rPr lang="fr-CA" sz="2800" baseline="-25000" dirty="0" err="1"/>
              <a:t>init</a:t>
            </a:r>
            <a:endParaRPr lang="fr-CA" sz="2800" baseline="-250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656FEA1-F785-4C2F-920D-928649743A4D}"/>
              </a:ext>
            </a:extLst>
          </p:cNvPr>
          <p:cNvSpPr txBox="1"/>
          <p:nvPr/>
        </p:nvSpPr>
        <p:spPr>
          <a:xfrm>
            <a:off x="6573556" y="5434110"/>
            <a:ext cx="67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i="1" dirty="0"/>
              <a:t>t</a:t>
            </a:r>
            <a:r>
              <a:rPr lang="fr-CA" sz="2800" i="1" baseline="-25000" dirty="0"/>
              <a:t>end</a:t>
            </a:r>
            <a:endParaRPr lang="fr-CA" sz="2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75FE503-7EAC-46EE-9E46-B4786B837811}"/>
                  </a:ext>
                </a:extLst>
              </p:cNvPr>
              <p:cNvSpPr txBox="1"/>
              <p:nvPr/>
            </p:nvSpPr>
            <p:spPr>
              <a:xfrm>
                <a:off x="2803511" y="5064778"/>
                <a:ext cx="381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75FE503-7EAC-46EE-9E46-B4786B837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511" y="5064778"/>
                <a:ext cx="381002" cy="369332"/>
              </a:xfrm>
              <a:prstGeom prst="rect">
                <a:avLst/>
              </a:prstGeom>
              <a:blipFill>
                <a:blip r:embed="rId2"/>
                <a:stretch>
                  <a:fillRect l="-19355" r="-14516" b="-66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979FACC-52AD-4B5A-B72E-58359C709E86}"/>
                  </a:ext>
                </a:extLst>
              </p:cNvPr>
              <p:cNvSpPr txBox="1"/>
              <p:nvPr/>
            </p:nvSpPr>
            <p:spPr>
              <a:xfrm>
                <a:off x="475472" y="4628720"/>
                <a:ext cx="65368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dirty="0" err="1"/>
                  <a:t>We</a:t>
                </a:r>
                <a:r>
                  <a:rPr lang="fr-CA" sz="2400" dirty="0"/>
                  <a:t> </a:t>
                </a:r>
                <a:r>
                  <a:rPr lang="fr-CA" sz="2400" dirty="0" err="1"/>
                  <a:t>divide</a:t>
                </a:r>
                <a:r>
                  <a:rPr lang="fr-CA" sz="2400" dirty="0"/>
                  <a:t> the time </a:t>
                </a:r>
                <a:r>
                  <a:rPr lang="fr-CA" sz="2400" dirty="0" err="1"/>
                  <a:t>interval</a:t>
                </a:r>
                <a:r>
                  <a:rPr lang="fr-CA" sz="2400" dirty="0"/>
                  <a:t> in </a:t>
                </a:r>
                <a:r>
                  <a:rPr lang="fr-CA" sz="2400" dirty="0" err="1"/>
                  <a:t>steps</a:t>
                </a:r>
                <a:r>
                  <a:rPr lang="fr-CA" sz="2400" dirty="0"/>
                  <a:t> of </a:t>
                </a:r>
                <a:r>
                  <a:rPr lang="fr-CA" sz="2400" dirty="0" err="1"/>
                  <a:t>length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endParaRPr lang="fr-CA" sz="2400" b="1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979FACC-52AD-4B5A-B72E-58359C709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72" y="4628720"/>
                <a:ext cx="6536880" cy="738664"/>
              </a:xfrm>
              <a:prstGeom prst="rect">
                <a:avLst/>
              </a:prstGeom>
              <a:blipFill>
                <a:blip r:embed="rId3"/>
                <a:stretch>
                  <a:fillRect l="-1493" t="-661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0A065FDF-1B57-42F7-AED3-79AA373E6B6F}"/>
              </a:ext>
            </a:extLst>
          </p:cNvPr>
          <p:cNvSpPr/>
          <p:nvPr/>
        </p:nvSpPr>
        <p:spPr>
          <a:xfrm>
            <a:off x="602627" y="6282271"/>
            <a:ext cx="44217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dirty="0" err="1">
                <a:ea typeface="Cambria Math" panose="02040503050406030204" pitchFamily="18" charset="0"/>
              </a:rPr>
              <a:t>We</a:t>
            </a:r>
            <a:r>
              <a:rPr lang="fr-CA" sz="2400" dirty="0">
                <a:ea typeface="Cambria Math" panose="02040503050406030204" pitchFamily="18" charset="0"/>
              </a:rPr>
              <a:t> </a:t>
            </a:r>
            <a:r>
              <a:rPr lang="fr-CA" sz="2400" dirty="0" err="1">
                <a:ea typeface="Cambria Math" panose="02040503050406030204" pitchFamily="18" charset="0"/>
              </a:rPr>
              <a:t>compute</a:t>
            </a:r>
            <a:r>
              <a:rPr lang="fr-CA" sz="2400" dirty="0">
                <a:ea typeface="Cambria Math" panose="02040503050406030204" pitchFamily="18" charset="0"/>
              </a:rPr>
              <a:t> on </a:t>
            </a:r>
            <a:r>
              <a:rPr lang="fr-CA" sz="2400" dirty="0" err="1">
                <a:ea typeface="Cambria Math" panose="02040503050406030204" pitchFamily="18" charset="0"/>
              </a:rPr>
              <a:t>each</a:t>
            </a:r>
            <a:r>
              <a:rPr lang="fr-CA" sz="2400" dirty="0">
                <a:ea typeface="Cambria Math" panose="02040503050406030204" pitchFamily="18" charset="0"/>
              </a:rPr>
              <a:t> time </a:t>
            </a:r>
            <a:r>
              <a:rPr lang="fr-CA" sz="2400" dirty="0" err="1">
                <a:ea typeface="Cambria Math" panose="02040503050406030204" pitchFamily="18" charset="0"/>
              </a:rPr>
              <a:t>step</a:t>
            </a:r>
            <a:r>
              <a:rPr lang="fr-CA" sz="2400" dirty="0">
                <a:ea typeface="Cambria Math" panose="02040503050406030204" pitchFamily="18" charset="0"/>
              </a:rPr>
              <a:t>:</a:t>
            </a:r>
          </a:p>
          <a:p>
            <a:endParaRPr lang="fr-CA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B168E0-F819-445E-9B6D-0A0187B31CDC}"/>
                  </a:ext>
                </a:extLst>
              </p:cNvPr>
              <p:cNvSpPr/>
              <p:nvPr/>
            </p:nvSpPr>
            <p:spPr>
              <a:xfrm>
                <a:off x="4827694" y="6259080"/>
                <a:ext cx="51090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B168E0-F819-445E-9B6D-0A0187B31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94" y="6259080"/>
                <a:ext cx="5109091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76F49560-5E48-4268-B57B-4D6F90ECBFB9}"/>
              </a:ext>
            </a:extLst>
          </p:cNvPr>
          <p:cNvSpPr txBox="1"/>
          <p:nvPr/>
        </p:nvSpPr>
        <p:spPr>
          <a:xfrm>
            <a:off x="4187372" y="4855331"/>
            <a:ext cx="54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9580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5" grpId="0" animBg="1"/>
      <p:bldP spid="16" grpId="0" animBg="1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D56272-6081-4CDC-AEB0-6255C081CF4F}"/>
              </a:ext>
            </a:extLst>
          </p:cNvPr>
          <p:cNvSpPr/>
          <p:nvPr/>
        </p:nvSpPr>
        <p:spPr>
          <a:xfrm>
            <a:off x="1704816" y="-12721"/>
            <a:ext cx="74327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400" b="1" dirty="0" err="1">
                <a:solidFill>
                  <a:srgbClr val="0070C0"/>
                </a:solidFill>
              </a:rPr>
              <a:t>Ordinary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differential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equations</a:t>
            </a:r>
            <a:endParaRPr lang="fr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F0CF7CA-8BFE-4A07-90E7-8D5D8039C76B}"/>
                  </a:ext>
                </a:extLst>
              </p:cNvPr>
              <p:cNvSpPr txBox="1"/>
              <p:nvPr/>
            </p:nvSpPr>
            <p:spPr>
              <a:xfrm>
                <a:off x="330502" y="6311344"/>
                <a:ext cx="11518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dirty="0" err="1"/>
                  <a:t>When</a:t>
                </a:r>
                <a:r>
                  <a:rPr lang="fr-CA" sz="2400" dirty="0"/>
                  <a:t> </a:t>
                </a:r>
                <a:r>
                  <a:rPr lang="fr-CA" sz="2400" dirty="0" err="1"/>
                  <a:t>we</a:t>
                </a:r>
                <a:r>
                  <a:rPr lang="fr-CA" sz="2400" dirty="0"/>
                  <a:t> </a:t>
                </a:r>
                <a:r>
                  <a:rPr lang="fr-CA" sz="2400" dirty="0" err="1"/>
                  <a:t>choose</a:t>
                </a:r>
                <a:r>
                  <a:rPr lang="fr-CA" sz="2400" dirty="0"/>
                  <a:t>  a </a:t>
                </a:r>
                <a:r>
                  <a:rPr lang="fr-CA" sz="2400" dirty="0" err="1"/>
                  <a:t>smaller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fr-CA" sz="2400" b="1" dirty="0">
                    <a:solidFill>
                      <a:schemeClr val="accent1"/>
                    </a:solidFill>
                  </a:rPr>
                  <a:t>, </a:t>
                </a:r>
                <a:r>
                  <a:rPr lang="fr-CA" sz="2400" dirty="0"/>
                  <a:t>the solutions are more </a:t>
                </a:r>
                <a:r>
                  <a:rPr lang="fr-CA" sz="2400" dirty="0" err="1"/>
                  <a:t>precise</a:t>
                </a:r>
                <a:r>
                  <a:rPr lang="fr-CA" sz="2400" dirty="0"/>
                  <a:t> but </a:t>
                </a:r>
                <a:r>
                  <a:rPr lang="fr-CA" sz="2400" dirty="0" err="1"/>
                  <a:t>resolution</a:t>
                </a:r>
                <a:r>
                  <a:rPr lang="fr-CA" sz="2400" dirty="0"/>
                  <a:t> </a:t>
                </a:r>
                <a:r>
                  <a:rPr lang="fr-CA" sz="2400" dirty="0" err="1"/>
                  <a:t>takes</a:t>
                </a:r>
                <a:r>
                  <a:rPr lang="fr-CA" sz="2400" dirty="0"/>
                  <a:t> longer</a:t>
                </a:r>
                <a:r>
                  <a:rPr lang="fr-CA" dirty="0"/>
                  <a:t>. 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F0CF7CA-8BFE-4A07-90E7-8D5D8039C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2" y="6311344"/>
                <a:ext cx="11518197" cy="461665"/>
              </a:xfrm>
              <a:prstGeom prst="rect">
                <a:avLst/>
              </a:prstGeom>
              <a:blipFill>
                <a:blip r:embed="rId2"/>
                <a:stretch>
                  <a:fillRect l="-794" t="-10526" b="-289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9D5CFD-AD15-4FBB-B7DC-5CAE83BA7478}"/>
                  </a:ext>
                </a:extLst>
              </p:cNvPr>
              <p:cNvSpPr/>
              <p:nvPr/>
            </p:nvSpPr>
            <p:spPr>
              <a:xfrm>
                <a:off x="2101627" y="798302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CA" sz="2400" b="1" dirty="0">
                    <a:solidFill>
                      <a:srgbClr val="0070C0"/>
                    </a:solidFill>
                  </a:rPr>
                  <a:t>Example: </a:t>
                </a:r>
                <a:r>
                  <a:rPr lang="fr-CA" sz="2400" dirty="0"/>
                  <a:t>Suppose </a:t>
                </a:r>
                <a:r>
                  <a:rPr lang="fr-CA" sz="2400" dirty="0" err="1"/>
                  <a:t>you</a:t>
                </a:r>
                <a:r>
                  <a:rPr lang="fr-CA" sz="2400" dirty="0"/>
                  <a:t> </a:t>
                </a:r>
                <a:r>
                  <a:rPr lang="fr-CA" sz="2400" dirty="0" err="1"/>
                  <a:t>want</a:t>
                </a:r>
                <a:r>
                  <a:rPr lang="fr-CA" sz="2400" dirty="0"/>
                  <a:t> to solve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A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CA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</a:rPr>
                        <m:t>=1, 0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≤4.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9D5CFD-AD15-4FBB-B7DC-5CAE83BA7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627" y="798302"/>
                <a:ext cx="6096000" cy="830997"/>
              </a:xfrm>
              <a:prstGeom prst="rect">
                <a:avLst/>
              </a:prstGeom>
              <a:blipFill>
                <a:blip r:embed="rId3"/>
                <a:stretch>
                  <a:fillRect l="-1600" t="-588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9F1DB53-A53C-4309-B58F-D3CC9B9CDD1E}"/>
                  </a:ext>
                </a:extLst>
              </p:cNvPr>
              <p:cNvSpPr/>
              <p:nvPr/>
            </p:nvSpPr>
            <p:spPr>
              <a:xfrm>
                <a:off x="2131676" y="3442218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=16.</m:t>
                      </m:r>
                    </m:oMath>
                  </m:oMathPara>
                </a14:m>
                <a:endParaRPr lang="fr-CA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9F1DB53-A53C-4309-B58F-D3CC9B9CD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676" y="3442218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77607A3-4502-4659-A71C-287CB45388AB}"/>
                  </a:ext>
                </a:extLst>
              </p:cNvPr>
              <p:cNvSpPr/>
              <p:nvPr/>
            </p:nvSpPr>
            <p:spPr>
              <a:xfrm>
                <a:off x="2349396" y="5551469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3.5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  <m:sSup>
                        <m:sSup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3.5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CA" sz="2400"/>
                        <m:t>25.62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77607A3-4502-4659-A71C-287CB4538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96" y="5551469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E86CD9-0C70-440E-BCF7-D12AAD660294}"/>
                  </a:ext>
                </a:extLst>
              </p:cNvPr>
              <p:cNvSpPr/>
              <p:nvPr/>
            </p:nvSpPr>
            <p:spPr>
              <a:xfrm>
                <a:off x="471990" y="1857443"/>
                <a:ext cx="2722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sz="2400" dirty="0"/>
                  <a:t>For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fr-CA" sz="24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fr-CA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CA" sz="2400" dirty="0"/>
                  <a:t> </a:t>
                </a:r>
                <a:r>
                  <a:rPr lang="fr-CA" sz="2400" dirty="0" err="1"/>
                  <a:t>we</a:t>
                </a:r>
                <a:r>
                  <a:rPr lang="fr-CA" sz="2400" dirty="0"/>
                  <a:t> have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E86CD9-0C70-440E-BCF7-D12AAD660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90" y="1857443"/>
                <a:ext cx="2722605" cy="461665"/>
              </a:xfrm>
              <a:prstGeom prst="rect">
                <a:avLst/>
              </a:prstGeom>
              <a:blipFill>
                <a:blip r:embed="rId6"/>
                <a:stretch>
                  <a:fillRect l="-3356" t="-10667" r="-2685" b="-306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520AA09-5CAB-47E6-B6A1-A3727A0BE37B}"/>
                  </a:ext>
                </a:extLst>
              </p:cNvPr>
              <p:cNvSpPr/>
              <p:nvPr/>
            </p:nvSpPr>
            <p:spPr>
              <a:xfrm>
                <a:off x="3342057" y="2098357"/>
                <a:ext cx="3544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</m:t>
                      </m:r>
                    </m:oMath>
                  </m:oMathPara>
                </a14:m>
                <a:endParaRPr lang="fr-CA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520AA09-5CAB-47E6-B6A1-A3727A0B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057" y="2098357"/>
                <a:ext cx="35441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3DCEA1B-07F0-403E-A77C-0BC7A976B652}"/>
                  </a:ext>
                </a:extLst>
              </p:cNvPr>
              <p:cNvSpPr/>
              <p:nvPr/>
            </p:nvSpPr>
            <p:spPr>
              <a:xfrm>
                <a:off x="3342056" y="2541401"/>
                <a:ext cx="3544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=4,</m:t>
                      </m:r>
                    </m:oMath>
                  </m:oMathPara>
                </a14:m>
                <a:endParaRPr lang="fr-CA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3DCEA1B-07F0-403E-A77C-0BC7A976B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056" y="2541401"/>
                <a:ext cx="354417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4CD1836-B756-43BA-8DAB-C86065E2A1BD}"/>
                  </a:ext>
                </a:extLst>
              </p:cNvPr>
              <p:cNvSpPr/>
              <p:nvPr/>
            </p:nvSpPr>
            <p:spPr>
              <a:xfrm>
                <a:off x="3342055" y="2970936"/>
                <a:ext cx="3544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=8,</m:t>
                      </m:r>
                    </m:oMath>
                  </m:oMathPara>
                </a14:m>
                <a:endParaRPr lang="fr-CA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4CD1836-B756-43BA-8DAB-C86065E2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055" y="2970936"/>
                <a:ext cx="354417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0B8A8D-B91C-43A7-B5D9-019A30E24893}"/>
                  </a:ext>
                </a:extLst>
              </p:cNvPr>
              <p:cNvSpPr/>
              <p:nvPr/>
            </p:nvSpPr>
            <p:spPr>
              <a:xfrm>
                <a:off x="471990" y="3831818"/>
                <a:ext cx="30207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sz="2400" dirty="0"/>
                  <a:t>For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fr-CA" sz="24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fr-CA" sz="24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fr-CA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CA" sz="2400" dirty="0"/>
                  <a:t> </a:t>
                </a:r>
                <a:r>
                  <a:rPr lang="fr-CA" sz="2400" dirty="0" err="1"/>
                  <a:t>we</a:t>
                </a:r>
                <a:r>
                  <a:rPr lang="fr-CA" sz="2400" dirty="0"/>
                  <a:t> have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0B8A8D-B91C-43A7-B5D9-019A30E24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90" y="3831818"/>
                <a:ext cx="3020763" cy="461665"/>
              </a:xfrm>
              <a:prstGeom prst="rect">
                <a:avLst/>
              </a:prstGeom>
              <a:blipFill>
                <a:blip r:embed="rId10"/>
                <a:stretch>
                  <a:fillRect l="-3024" t="-10667" r="-2218" b="-306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4C40210-C517-4594-A7FE-5740F21AF08F}"/>
                  </a:ext>
                </a:extLst>
              </p:cNvPr>
              <p:cNvSpPr/>
              <p:nvPr/>
            </p:nvSpPr>
            <p:spPr>
              <a:xfrm>
                <a:off x="2990519" y="4303814"/>
                <a:ext cx="43783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+0.5 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=1.5,</m:t>
                      </m:r>
                    </m:oMath>
                  </m:oMathPara>
                </a14:m>
                <a:endParaRPr lang="fr-CA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4C40210-C517-4594-A7FE-5740F21AF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519" y="4303814"/>
                <a:ext cx="43783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35801F-FE13-4497-85ED-82F8AA3458C3}"/>
                  </a:ext>
                </a:extLst>
              </p:cNvPr>
              <p:cNvSpPr/>
              <p:nvPr/>
            </p:nvSpPr>
            <p:spPr>
              <a:xfrm>
                <a:off x="2990519" y="4786079"/>
                <a:ext cx="48137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=2.25,</m:t>
                      </m:r>
                    </m:oMath>
                  </m:oMathPara>
                </a14:m>
                <a:endParaRPr lang="fr-CA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35801F-FE13-4497-85ED-82F8AA345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519" y="4786079"/>
                <a:ext cx="481375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8E73EDD1-4FFE-4A77-B8DE-42656E0CDDEA}"/>
              </a:ext>
            </a:extLst>
          </p:cNvPr>
          <p:cNvSpPr/>
          <p:nvPr/>
        </p:nvSpPr>
        <p:spPr>
          <a:xfrm>
            <a:off x="4536740" y="5042940"/>
            <a:ext cx="577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ea typeface="Cambria Math" panose="02040503050406030204" pitchFamily="18" charset="0"/>
              </a:rPr>
              <a:t> </a:t>
            </a:r>
            <a:r>
              <a:rPr lang="fr-CA" sz="2800" dirty="0">
                <a:ea typeface="Cambria Math" panose="02040503050406030204" pitchFamily="18" charset="0"/>
              </a:rPr>
              <a:t>….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30427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063E49-EB37-49E6-ADD9-51EA57D9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The Hodgkin-Huxley model</a:t>
            </a:r>
          </a:p>
        </p:txBody>
      </p:sp>
      <p:pic>
        <p:nvPicPr>
          <p:cNvPr id="5122" name="Picture 2" descr="hodgkin huxley giant squid axon electrophysiology">
            <a:extLst>
              <a:ext uri="{FF2B5EF4-FFF2-40B4-BE49-F238E27FC236}">
                <a16:creationId xmlns:a16="http://schemas.microsoft.com/office/drawing/2014/main" id="{4A4F2524-CFC5-4830-AF38-27E081BE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13" y="2485279"/>
            <a:ext cx="26860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istory of neuroscience: Hodgkin and Huxley">
            <a:extLst>
              <a:ext uri="{FF2B5EF4-FFF2-40B4-BE49-F238E27FC236}">
                <a16:creationId xmlns:a16="http://schemas.microsoft.com/office/drawing/2014/main" id="{0118459C-D80A-41C2-8B2E-2EF6C81A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273" y="2625902"/>
            <a:ext cx="3233827" cy="242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147480-E2E4-4351-BD9A-BAE9328F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610" y="2485279"/>
            <a:ext cx="3086531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1E3D0-DA8C-46A1-AB73-A54D332A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The Hodgkin-Huxley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B43D25-D975-4D12-9FBA-98DDDF55C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The Hodgkin-Huxley model has an </a:t>
            </a:r>
            <a:r>
              <a:rPr lang="fr-CA" dirty="0" err="1"/>
              <a:t>historical</a:t>
            </a:r>
            <a:r>
              <a:rPr lang="fr-CA" dirty="0"/>
              <a:t> and </a:t>
            </a:r>
            <a:r>
              <a:rPr lang="fr-CA" dirty="0" err="1"/>
              <a:t>practical</a:t>
            </a:r>
            <a:r>
              <a:rPr lang="fr-CA" dirty="0"/>
              <a:t> importance.</a:t>
            </a:r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It has been </a:t>
            </a:r>
            <a:r>
              <a:rPr lang="fr-CA" dirty="0" err="1"/>
              <a:t>derived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</a:t>
            </a:r>
            <a:r>
              <a:rPr lang="fr-CA" dirty="0" err="1"/>
              <a:t>experiments</a:t>
            </a:r>
            <a:r>
              <a:rPr lang="fr-CA" dirty="0"/>
              <a:t> on the </a:t>
            </a:r>
            <a:r>
              <a:rPr lang="fr-CA" b="1" dirty="0" err="1"/>
              <a:t>giant</a:t>
            </a:r>
            <a:r>
              <a:rPr lang="fr-CA" b="1" dirty="0"/>
              <a:t> squid </a:t>
            </a:r>
            <a:r>
              <a:rPr lang="fr-CA" b="1" dirty="0" err="1"/>
              <a:t>axon</a:t>
            </a:r>
            <a:r>
              <a:rPr lang="fr-CA" dirty="0"/>
              <a:t>.</a:t>
            </a:r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The </a:t>
            </a:r>
            <a:r>
              <a:rPr lang="fr-CA" dirty="0" err="1"/>
              <a:t>authors</a:t>
            </a:r>
            <a:r>
              <a:rPr lang="fr-CA" dirty="0"/>
              <a:t> won the </a:t>
            </a:r>
            <a:r>
              <a:rPr lang="fr-CA" b="1" dirty="0">
                <a:solidFill>
                  <a:srgbClr val="0070C0"/>
                </a:solidFill>
              </a:rPr>
              <a:t>Nobel </a:t>
            </a:r>
            <a:r>
              <a:rPr lang="fr-CA" b="1" dirty="0" err="1">
                <a:solidFill>
                  <a:srgbClr val="0070C0"/>
                </a:solidFill>
              </a:rPr>
              <a:t>prize</a:t>
            </a:r>
            <a:r>
              <a:rPr lang="en-US" b="1" dirty="0">
                <a:solidFill>
                  <a:srgbClr val="0070C0"/>
                </a:solidFill>
              </a:rPr>
              <a:t> in Physiology or Medicine in 1963</a:t>
            </a:r>
            <a:r>
              <a:rPr lang="en-US" dirty="0"/>
              <a:t> </a:t>
            </a:r>
            <a:r>
              <a:rPr lang="fr-CA" dirty="0"/>
              <a:t> for </a:t>
            </a:r>
            <a:r>
              <a:rPr lang="fr-CA" dirty="0" err="1"/>
              <a:t>their</a:t>
            </a:r>
            <a:r>
              <a:rPr lang="fr-CA" dirty="0"/>
              <a:t> </a:t>
            </a:r>
            <a:r>
              <a:rPr lang="fr-CA" dirty="0" err="1"/>
              <a:t>work</a:t>
            </a:r>
            <a:r>
              <a:rPr lang="fr-CA" dirty="0"/>
              <a:t>.</a:t>
            </a:r>
          </a:p>
          <a:p>
            <a:endParaRPr lang="fr-CA" dirty="0"/>
          </a:p>
          <a:p>
            <a:r>
              <a:rPr lang="fr-CA" dirty="0" err="1"/>
              <a:t>Their</a:t>
            </a:r>
            <a:r>
              <a:rPr lang="fr-CA" dirty="0"/>
              <a:t> model </a:t>
            </a:r>
            <a:r>
              <a:rPr lang="fr-CA" dirty="0" err="1"/>
              <a:t>rely</a:t>
            </a:r>
            <a:r>
              <a:rPr lang="fr-CA" dirty="0"/>
              <a:t> on the description of voltage </a:t>
            </a:r>
            <a:r>
              <a:rPr lang="fr-CA" dirty="0" err="1"/>
              <a:t>gated</a:t>
            </a:r>
            <a:r>
              <a:rPr lang="fr-CA" dirty="0"/>
              <a:t> sodium and potassium </a:t>
            </a:r>
            <a:r>
              <a:rPr lang="fr-CA" dirty="0" err="1"/>
              <a:t>channel</a:t>
            </a:r>
            <a:r>
              <a:rPr lang="fr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24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327889-C453-4A76-97DE-F10D773C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Sodium and potassium voltage </a:t>
            </a:r>
            <a:r>
              <a:rPr lang="fr-CA" b="1" dirty="0" err="1">
                <a:solidFill>
                  <a:srgbClr val="0070C0"/>
                </a:solidFill>
              </a:rPr>
              <a:t>gated</a:t>
            </a:r>
            <a:r>
              <a:rPr lang="fr-CA" b="1" dirty="0">
                <a:solidFill>
                  <a:srgbClr val="0070C0"/>
                </a:solidFill>
              </a:rPr>
              <a:t> channels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F19C32-54A3-4F4A-939C-0CDB7DE83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91001"/>
          </a:xfrm>
        </p:spPr>
        <p:txBody>
          <a:bodyPr/>
          <a:lstStyle/>
          <a:p>
            <a:r>
              <a:rPr lang="fr-CA" dirty="0"/>
              <a:t>The voltage </a:t>
            </a:r>
            <a:r>
              <a:rPr lang="fr-CA" dirty="0" err="1"/>
              <a:t>gated</a:t>
            </a:r>
            <a:r>
              <a:rPr lang="fr-CA" dirty="0"/>
              <a:t> potassium and sodium channels are </a:t>
            </a:r>
            <a:r>
              <a:rPr lang="fr-CA" dirty="0" err="1"/>
              <a:t>responsible</a:t>
            </a:r>
            <a:r>
              <a:rPr lang="fr-CA" dirty="0"/>
              <a:t> for </a:t>
            </a:r>
            <a:r>
              <a:rPr lang="fr-CA" dirty="0" err="1"/>
              <a:t>generating</a:t>
            </a:r>
            <a:r>
              <a:rPr lang="fr-CA" dirty="0"/>
              <a:t> the action </a:t>
            </a:r>
            <a:r>
              <a:rPr lang="fr-CA" dirty="0" err="1"/>
              <a:t>potential</a:t>
            </a:r>
            <a:r>
              <a:rPr lang="fr-CA" dirty="0"/>
              <a:t>.</a:t>
            </a:r>
          </a:p>
          <a:p>
            <a:r>
              <a:rPr lang="fr-CA" dirty="0"/>
              <a:t>Gates open and close </a:t>
            </a:r>
            <a:r>
              <a:rPr lang="fr-CA" dirty="0" err="1"/>
              <a:t>according</a:t>
            </a:r>
            <a:r>
              <a:rPr lang="fr-CA" dirty="0"/>
              <a:t> to the membrane </a:t>
            </a:r>
            <a:r>
              <a:rPr lang="fr-CA" dirty="0" err="1"/>
              <a:t>potential</a:t>
            </a:r>
            <a:r>
              <a:rPr lang="fr-CA" dirty="0"/>
              <a:t>.</a:t>
            </a:r>
          </a:p>
          <a:p>
            <a:endParaRPr lang="fr-CA" dirty="0"/>
          </a:p>
        </p:txBody>
      </p:sp>
      <p:pic>
        <p:nvPicPr>
          <p:cNvPr id="6146" name="Picture 2" descr="Ball and chain inactivation - Wikipedia">
            <a:extLst>
              <a:ext uri="{FF2B5EF4-FFF2-40B4-BE49-F238E27FC236}">
                <a16:creationId xmlns:a16="http://schemas.microsoft.com/office/drawing/2014/main" id="{77E6BC83-5C3D-4BDA-A863-AA5446B79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25" y="3429000"/>
            <a:ext cx="4893837" cy="329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05283DD-BE8B-4DD6-88C9-D29812E6DE70}"/>
              </a:ext>
            </a:extLst>
          </p:cNvPr>
          <p:cNvSpPr txBox="1"/>
          <p:nvPr/>
        </p:nvSpPr>
        <p:spPr>
          <a:xfrm>
            <a:off x="838199" y="4533499"/>
            <a:ext cx="33487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Sodium channels have </a:t>
            </a:r>
            <a:r>
              <a:rPr lang="fr-CA" sz="2400" dirty="0" err="1"/>
              <a:t>two</a:t>
            </a:r>
            <a:r>
              <a:rPr lang="fr-CA" sz="2400" dirty="0"/>
              <a:t> types of </a:t>
            </a:r>
            <a:r>
              <a:rPr lang="fr-CA" sz="2400" dirty="0" err="1"/>
              <a:t>gates</a:t>
            </a:r>
            <a:r>
              <a:rPr lang="fr-CA" sz="2400" dirty="0"/>
              <a:t>, </a:t>
            </a:r>
            <a:r>
              <a:rPr lang="fr-CA" sz="2400" dirty="0" err="1"/>
              <a:t>including</a:t>
            </a:r>
            <a:r>
              <a:rPr lang="fr-CA" sz="2400" dirty="0"/>
              <a:t> an </a:t>
            </a:r>
            <a:r>
              <a:rPr lang="fr-CA" sz="2400" b="1" dirty="0" err="1">
                <a:solidFill>
                  <a:srgbClr val="0070C0"/>
                </a:solidFill>
              </a:rPr>
              <a:t>inactivating</a:t>
            </a:r>
            <a:r>
              <a:rPr lang="fr-CA" sz="2400" b="1" dirty="0">
                <a:solidFill>
                  <a:srgbClr val="0070C0"/>
                </a:solidFill>
              </a:rPr>
              <a:t> </a:t>
            </a:r>
            <a:r>
              <a:rPr lang="fr-CA" sz="2400" dirty="0"/>
              <a:t>one.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4F014E2-2981-4B31-8A2C-4F5B63CB7184}"/>
              </a:ext>
            </a:extLst>
          </p:cNvPr>
          <p:cNvSpPr txBox="1"/>
          <p:nvPr/>
        </p:nvSpPr>
        <p:spPr>
          <a:xfrm>
            <a:off x="6477802" y="6352717"/>
            <a:ext cx="326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wikipedia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2503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7E131-619B-40FD-99CD-0DE2E5086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6" y="2482160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Introduction and </a:t>
            </a:r>
            <a:r>
              <a:rPr lang="fr-CA" b="1" dirty="0" err="1">
                <a:solidFill>
                  <a:schemeClr val="accent1"/>
                </a:solidFill>
              </a:rPr>
              <a:t>biophysical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principles</a:t>
            </a:r>
            <a:endParaRPr lang="fr-CA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38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BE54C4-2C0A-488E-9286-4C109507CF43}"/>
                  </a:ext>
                </a:extLst>
              </p:cNvPr>
              <p:cNvSpPr/>
              <p:nvPr/>
            </p:nvSpPr>
            <p:spPr>
              <a:xfrm>
                <a:off x="1022927" y="3508294"/>
                <a:ext cx="10330873" cy="1946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fr-CA" sz="2400" dirty="0"/>
              </a:p>
              <a:p>
                <a:r>
                  <a:rPr lang="fr-CA" sz="2400" dirty="0"/>
                  <a:t>The proportion of open potassium channels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given</a:t>
                </a:r>
                <a:r>
                  <a:rPr lang="fr-CA" sz="2400" dirty="0"/>
                  <a:t>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fr-CA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fr-CA" sz="2400" b="1" dirty="0"/>
              </a:p>
              <a:p>
                <a:r>
                  <a:rPr lang="fr-CA" sz="2400" dirty="0" err="1"/>
                  <a:t>since</a:t>
                </a:r>
                <a:r>
                  <a:rPr lang="fr-CA" sz="2400" dirty="0"/>
                  <a:t> the </a:t>
                </a:r>
                <a:r>
                  <a:rPr lang="fr-CA" sz="2400" dirty="0" err="1"/>
                  <a:t>opening</a:t>
                </a:r>
                <a:r>
                  <a:rPr lang="fr-CA" sz="2400" dirty="0"/>
                  <a:t> of  potassium channels are </a:t>
                </a:r>
                <a:r>
                  <a:rPr lang="fr-CA" sz="2400" dirty="0" err="1"/>
                  <a:t>regulated</a:t>
                </a:r>
                <a:r>
                  <a:rPr lang="fr-CA" sz="2400" dirty="0"/>
                  <a:t> by 4 </a:t>
                </a:r>
                <a:r>
                  <a:rPr lang="fr-CA" sz="2400" dirty="0" err="1"/>
                  <a:t>molecular</a:t>
                </a:r>
                <a:r>
                  <a:rPr lang="fr-CA" sz="2400" dirty="0"/>
                  <a:t> </a:t>
                </a:r>
                <a:r>
                  <a:rPr lang="fr-CA" sz="2400" dirty="0" err="1"/>
                  <a:t>gates</a:t>
                </a:r>
                <a:r>
                  <a:rPr lang="fr-CA" sz="2400" dirty="0"/>
                  <a:t>.  </a:t>
                </a:r>
              </a:p>
              <a:p>
                <a:endParaRPr lang="fr-CA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BE54C4-2C0A-488E-9286-4C109507C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27" y="3508294"/>
                <a:ext cx="10330873" cy="1946302"/>
              </a:xfrm>
              <a:prstGeom prst="rect">
                <a:avLst/>
              </a:prstGeom>
              <a:blipFill>
                <a:blip r:embed="rId2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>
            <a:extLst>
              <a:ext uri="{FF2B5EF4-FFF2-40B4-BE49-F238E27FC236}">
                <a16:creationId xmlns:a16="http://schemas.microsoft.com/office/drawing/2014/main" id="{1FB79449-BF68-4F1E-8CF8-5FDBFF77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Sodium and potassium voltage </a:t>
            </a:r>
            <a:r>
              <a:rPr lang="fr-CA" b="1" dirty="0" err="1">
                <a:solidFill>
                  <a:srgbClr val="0070C0"/>
                </a:solidFill>
              </a:rPr>
              <a:t>gated</a:t>
            </a:r>
            <a:r>
              <a:rPr lang="fr-CA" b="1" dirty="0">
                <a:solidFill>
                  <a:srgbClr val="0070C0"/>
                </a:solidFill>
              </a:rPr>
              <a:t> channels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9D497E-F672-4139-89E8-7D8270D751D6}"/>
              </a:ext>
            </a:extLst>
          </p:cNvPr>
          <p:cNvSpPr txBox="1"/>
          <p:nvPr/>
        </p:nvSpPr>
        <p:spPr>
          <a:xfrm>
            <a:off x="1022926" y="5566514"/>
            <a:ext cx="976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presence</a:t>
            </a:r>
            <a:r>
              <a:rPr lang="fr-CA" sz="2400" dirty="0"/>
              <a:t> of </a:t>
            </a:r>
            <a:r>
              <a:rPr lang="fr-CA" sz="2400" dirty="0" err="1"/>
              <a:t>exponents</a:t>
            </a:r>
            <a:r>
              <a:rPr lang="fr-CA" sz="2400" dirty="0"/>
              <a:t> </a:t>
            </a:r>
            <a:r>
              <a:rPr lang="fr-CA" sz="2400" dirty="0" err="1"/>
              <a:t>may</a:t>
            </a:r>
            <a:r>
              <a:rPr lang="fr-CA" sz="2400" dirty="0"/>
              <a:t> </a:t>
            </a:r>
            <a:r>
              <a:rPr lang="fr-CA" sz="2400" dirty="0" err="1"/>
              <a:t>seem</a:t>
            </a:r>
            <a:r>
              <a:rPr lang="fr-CA" sz="2400" dirty="0"/>
              <a:t> </a:t>
            </a:r>
            <a:r>
              <a:rPr lang="fr-CA" sz="2400" dirty="0" err="1"/>
              <a:t>surprinsing</a:t>
            </a:r>
            <a:r>
              <a:rPr lang="fr-CA" sz="2400" dirty="0"/>
              <a:t>.  </a:t>
            </a:r>
            <a:r>
              <a:rPr lang="fr-CA" sz="2400" dirty="0" err="1"/>
              <a:t>Their</a:t>
            </a:r>
            <a:r>
              <a:rPr lang="fr-CA" sz="2400" dirty="0"/>
              <a:t> values have been </a:t>
            </a:r>
            <a:r>
              <a:rPr lang="fr-CA" sz="2400" dirty="0" err="1"/>
              <a:t>emipirically</a:t>
            </a:r>
            <a:r>
              <a:rPr lang="fr-CA" sz="2400" dirty="0"/>
              <a:t> </a:t>
            </a:r>
            <a:r>
              <a:rPr lang="fr-CA" sz="2400" dirty="0" err="1"/>
              <a:t>derived</a:t>
            </a:r>
            <a:r>
              <a:rPr lang="fr-CA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92D87-D2EB-4526-8F00-142ECECECFEB}"/>
                  </a:ext>
                </a:extLst>
              </p:cNvPr>
              <p:cNvSpPr/>
              <p:nvPr/>
            </p:nvSpPr>
            <p:spPr>
              <a:xfrm>
                <a:off x="1116531" y="1986246"/>
                <a:ext cx="7857424" cy="176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CA" sz="2400" dirty="0"/>
                  <a:t>The proportion of open channels sodium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 </a:t>
                </a:r>
                <a:r>
                  <a:rPr lang="fr-CA" sz="2400" dirty="0" err="1"/>
                  <a:t>given</a:t>
                </a:r>
                <a:r>
                  <a:rPr lang="fr-CA" sz="2400" dirty="0"/>
                  <a:t>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fr-CA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CA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fr-CA" sz="2400" b="1" dirty="0">
                  <a:solidFill>
                    <a:srgbClr val="0070C0"/>
                  </a:solidFill>
                </a:endParaRPr>
              </a:p>
              <a:p>
                <a:r>
                  <a:rPr lang="fr-CA" sz="2400" dirty="0" err="1"/>
                  <a:t>where</a:t>
                </a:r>
                <a:r>
                  <a:rPr lang="fr-CA" sz="2400" dirty="0"/>
                  <a:t> </a:t>
                </a:r>
                <a:r>
                  <a:rPr lang="fr-CA" sz="2400" b="1" i="1" dirty="0">
                    <a:solidFill>
                      <a:srgbClr val="0070C0"/>
                    </a:solidFill>
                  </a:rPr>
                  <a:t>h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an inactivation </a:t>
                </a:r>
                <a:r>
                  <a:rPr lang="fr-CA" sz="2400" dirty="0" err="1"/>
                  <a:t>gate</a:t>
                </a:r>
                <a:r>
                  <a:rPr lang="fr-CA" sz="2400" dirty="0"/>
                  <a:t>.</a:t>
                </a:r>
              </a:p>
              <a:p>
                <a:endParaRPr lang="fr-CA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92D87-D2EB-4526-8F00-142ECECEC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31" y="1986246"/>
                <a:ext cx="7857424" cy="1762662"/>
              </a:xfrm>
              <a:prstGeom prst="rect">
                <a:avLst/>
              </a:prstGeom>
              <a:blipFill>
                <a:blip r:embed="rId3"/>
                <a:stretch>
                  <a:fillRect l="-1164" t="-276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02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05592-D6CB-4250-ACDC-41DCD99B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91" y="-62767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The Hodgkin-Huxley </a:t>
            </a:r>
            <a:r>
              <a:rPr lang="fr-CA" b="1" dirty="0" err="1">
                <a:solidFill>
                  <a:srgbClr val="0070C0"/>
                </a:solidFill>
              </a:rPr>
              <a:t>equations</a:t>
            </a:r>
            <a:endParaRPr lang="fr-CA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12D53DA-A87A-4CC1-8024-C0B3FFD7118B}"/>
                  </a:ext>
                </a:extLst>
              </p:cNvPr>
              <p:cNvSpPr txBox="1"/>
              <p:nvPr/>
            </p:nvSpPr>
            <p:spPr>
              <a:xfrm>
                <a:off x="1435103" y="1825103"/>
                <a:ext cx="8084649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sub>
                          </m:s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12D53DA-A87A-4CC1-8024-C0B3FFD7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3" y="1825103"/>
                <a:ext cx="8084649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6AD50F8-F431-4C12-8747-DF9BB48AD100}"/>
                  </a:ext>
                </a:extLst>
              </p:cNvPr>
              <p:cNvSpPr txBox="1"/>
              <p:nvPr/>
            </p:nvSpPr>
            <p:spPr>
              <a:xfrm>
                <a:off x="1604129" y="2534294"/>
                <a:ext cx="449187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6AD50F8-F431-4C12-8747-DF9BB48AD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129" y="2534294"/>
                <a:ext cx="4491871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7316D59-E6D3-404B-AA3A-88D16F7B23EE}"/>
                  </a:ext>
                </a:extLst>
              </p:cNvPr>
              <p:cNvSpPr/>
              <p:nvPr/>
            </p:nvSpPr>
            <p:spPr>
              <a:xfrm>
                <a:off x="1536753" y="4010661"/>
                <a:ext cx="4303036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7316D59-E6D3-404B-AA3A-88D16F7B2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753" y="4010661"/>
                <a:ext cx="4303036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C2E140D1-F3B2-4903-85B8-E556700CCBB7}"/>
              </a:ext>
            </a:extLst>
          </p:cNvPr>
          <p:cNvSpPr txBox="1"/>
          <p:nvPr/>
        </p:nvSpPr>
        <p:spPr>
          <a:xfrm>
            <a:off x="856090" y="945924"/>
            <a:ext cx="8474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Putting all </a:t>
            </a:r>
            <a:r>
              <a:rPr lang="fr-CA" sz="2400" dirty="0" err="1"/>
              <a:t>this</a:t>
            </a:r>
            <a:r>
              <a:rPr lang="fr-CA" sz="2400" dirty="0"/>
              <a:t> </a:t>
            </a:r>
            <a:r>
              <a:rPr lang="fr-CA" sz="2400" dirty="0" err="1"/>
              <a:t>together</a:t>
            </a:r>
            <a:r>
              <a:rPr lang="fr-CA" sz="2400" dirty="0"/>
              <a:t>, </a:t>
            </a:r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get</a:t>
            </a:r>
            <a:r>
              <a:rPr lang="fr-CA" sz="2400" dirty="0"/>
              <a:t> the </a:t>
            </a:r>
            <a:r>
              <a:rPr lang="fr-CA" sz="2400" dirty="0" err="1"/>
              <a:t>following</a:t>
            </a:r>
            <a:r>
              <a:rPr lang="fr-CA" sz="2400" dirty="0"/>
              <a:t> system of </a:t>
            </a:r>
            <a:r>
              <a:rPr lang="fr-CA" sz="2400" dirty="0" err="1"/>
              <a:t>equations</a:t>
            </a:r>
            <a:r>
              <a:rPr lang="fr-CA" sz="2400" dirty="0"/>
              <a:t> </a:t>
            </a:r>
            <a:r>
              <a:rPr lang="fr-CA" sz="2400" dirty="0" err="1"/>
              <a:t>that</a:t>
            </a:r>
            <a:r>
              <a:rPr lang="fr-CA" sz="2400" dirty="0"/>
              <a:t> </a:t>
            </a:r>
            <a:r>
              <a:rPr lang="fr-CA" sz="2400" dirty="0" err="1"/>
              <a:t>specify</a:t>
            </a:r>
            <a:r>
              <a:rPr lang="fr-CA" sz="2400" dirty="0"/>
              <a:t> the HH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E080889-ACB4-4CCD-8AC2-6E70FCB92AB8}"/>
                  </a:ext>
                </a:extLst>
              </p:cNvPr>
              <p:cNvSpPr txBox="1"/>
              <p:nvPr/>
            </p:nvSpPr>
            <p:spPr>
              <a:xfrm>
                <a:off x="490330" y="4984839"/>
                <a:ext cx="114101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dirty="0"/>
                  <a:t>The </a:t>
                </a:r>
                <a:r>
                  <a:rPr lang="fr-CA" sz="2400" dirty="0" err="1"/>
                  <a:t>functions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CA" sz="2400" dirty="0"/>
                  <a:t> and </a:t>
                </a: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CA" sz="2400" dirty="0"/>
                  <a:t> stand </a:t>
                </a:r>
                <a:r>
                  <a:rPr lang="fr-CA" sz="2400" dirty="0" err="1"/>
                  <a:t>respectively</a:t>
                </a:r>
                <a:r>
                  <a:rPr lang="fr-CA" sz="2400" dirty="0"/>
                  <a:t> for the </a:t>
                </a:r>
                <a:r>
                  <a:rPr lang="fr-CA" sz="2400" b="1" dirty="0" err="1">
                    <a:solidFill>
                      <a:srgbClr val="0070C0"/>
                    </a:solidFill>
                  </a:rPr>
                  <a:t>opening</a:t>
                </a:r>
                <a:r>
                  <a:rPr lang="fr-CA" sz="2400" dirty="0"/>
                  <a:t> and </a:t>
                </a:r>
                <a:r>
                  <a:rPr lang="fr-CA" sz="2400" b="1" dirty="0" err="1">
                    <a:solidFill>
                      <a:srgbClr val="0070C0"/>
                    </a:solidFill>
                  </a:rPr>
                  <a:t>closing</a:t>
                </a:r>
                <a:r>
                  <a:rPr lang="fr-CA" sz="2400" dirty="0"/>
                  <a:t> rate </a:t>
                </a:r>
                <a:r>
                  <a:rPr lang="fr-CA" sz="2400" dirty="0" err="1"/>
                  <a:t>functions</a:t>
                </a:r>
                <a:r>
                  <a:rPr lang="fr-CA" sz="2400" dirty="0"/>
                  <a:t> of the </a:t>
                </a:r>
                <a:r>
                  <a:rPr lang="fr-CA" sz="2400" dirty="0" err="1"/>
                  <a:t>gating</a:t>
                </a:r>
                <a:r>
                  <a:rPr lang="fr-CA" sz="2400" dirty="0"/>
                  <a:t> variables.</a:t>
                </a:r>
              </a:p>
              <a:p>
                <a:endParaRPr lang="fr-CA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E080889-ACB4-4CCD-8AC2-6E70FCB92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0" y="4984839"/>
                <a:ext cx="11410121" cy="1200329"/>
              </a:xfrm>
              <a:prstGeom prst="rect">
                <a:avLst/>
              </a:prstGeom>
              <a:blipFill>
                <a:blip r:embed="rId5"/>
                <a:stretch>
                  <a:fillRect l="-801" t="-4061" r="-3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365A09-5C06-44F4-A966-7D14F0100A4E}"/>
              </a:ext>
            </a:extLst>
          </p:cNvPr>
          <p:cNvSpPr/>
          <p:nvPr/>
        </p:nvSpPr>
        <p:spPr>
          <a:xfrm>
            <a:off x="486227" y="6008724"/>
            <a:ext cx="104562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dirty="0"/>
              <a:t>Due to the </a:t>
            </a:r>
            <a:r>
              <a:rPr lang="fr-CA" sz="2400" dirty="0" err="1"/>
              <a:t>form</a:t>
            </a:r>
            <a:r>
              <a:rPr lang="fr-CA" sz="2400" dirty="0"/>
              <a:t> of the </a:t>
            </a:r>
            <a:r>
              <a:rPr lang="fr-CA" sz="2400" dirty="0" err="1"/>
              <a:t>equations</a:t>
            </a:r>
            <a:r>
              <a:rPr lang="fr-CA" sz="2400" dirty="0"/>
              <a:t>, the </a:t>
            </a:r>
            <a:r>
              <a:rPr lang="fr-CA" sz="2400" dirty="0" err="1"/>
              <a:t>gating</a:t>
            </a:r>
            <a:r>
              <a:rPr lang="fr-CA" sz="2400" dirty="0"/>
              <a:t> variables </a:t>
            </a:r>
            <a:r>
              <a:rPr lang="fr-CA" sz="2400" dirty="0" err="1"/>
              <a:t>will</a:t>
            </a:r>
            <a:r>
              <a:rPr lang="fr-CA" sz="2400" dirty="0"/>
              <a:t> </a:t>
            </a:r>
            <a:r>
              <a:rPr lang="fr-CA" sz="2400" dirty="0" err="1"/>
              <a:t>always</a:t>
            </a:r>
            <a:r>
              <a:rPr lang="fr-CA" sz="2400" dirty="0"/>
              <a:t> </a:t>
            </a:r>
            <a:r>
              <a:rPr lang="fr-CA" sz="2400" dirty="0" err="1"/>
              <a:t>remain</a:t>
            </a:r>
            <a:r>
              <a:rPr lang="fr-CA" sz="2400" dirty="0"/>
              <a:t> </a:t>
            </a:r>
            <a:r>
              <a:rPr lang="fr-CA" sz="2400" dirty="0" err="1"/>
              <a:t>between</a:t>
            </a:r>
            <a:r>
              <a:rPr lang="fr-CA" sz="2400" dirty="0"/>
              <a:t> 0 and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6ECF60E-6EB6-4BDF-B058-3235A8DE509F}"/>
                  </a:ext>
                </a:extLst>
              </p:cNvPr>
              <p:cNvSpPr txBox="1"/>
              <p:nvPr/>
            </p:nvSpPr>
            <p:spPr>
              <a:xfrm>
                <a:off x="1612150" y="3283461"/>
                <a:ext cx="412728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6ECF60E-6EB6-4BDF-B058-3235A8DE5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150" y="3283461"/>
                <a:ext cx="4127284" cy="701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223E2-B6A8-4FE4-8CF5-9D174387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>
                <a:solidFill>
                  <a:srgbClr val="0070C0"/>
                </a:solidFill>
              </a:rPr>
              <a:t>Qualitative </a:t>
            </a:r>
            <a:r>
              <a:rPr lang="fr-CA" b="1" dirty="0" err="1">
                <a:solidFill>
                  <a:srgbClr val="0070C0"/>
                </a:solidFill>
              </a:rPr>
              <a:t>behaviour</a:t>
            </a:r>
            <a:r>
              <a:rPr lang="fr-CA" b="1" dirty="0">
                <a:solidFill>
                  <a:srgbClr val="0070C0"/>
                </a:solidFill>
              </a:rPr>
              <a:t> of the Hodgkin-Huxley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83014E-C856-41CB-931D-7AD6EE81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A" sz="2400" dirty="0"/>
              <a:t>The </a:t>
            </a:r>
            <a:r>
              <a:rPr lang="fr-CA" sz="2400" dirty="0" err="1"/>
              <a:t>parameter</a:t>
            </a:r>
            <a:r>
              <a:rPr lang="fr-CA" sz="2400" dirty="0"/>
              <a:t> </a:t>
            </a:r>
            <a:r>
              <a:rPr lang="fr-CA" sz="2400" b="1" i="1" dirty="0">
                <a:solidFill>
                  <a:srgbClr val="0070C0"/>
                </a:solidFill>
              </a:rPr>
              <a:t>I</a:t>
            </a:r>
            <a:r>
              <a:rPr lang="fr-CA" sz="2400" dirty="0"/>
              <a:t> corresponds to the </a:t>
            </a:r>
            <a:r>
              <a:rPr lang="fr-CA" sz="2400" dirty="0" err="1"/>
              <a:t>external</a:t>
            </a:r>
            <a:r>
              <a:rPr lang="fr-CA" sz="2400" dirty="0"/>
              <a:t> </a:t>
            </a:r>
            <a:r>
              <a:rPr lang="fr-CA" sz="2400" dirty="0" err="1"/>
              <a:t>current</a:t>
            </a:r>
            <a:r>
              <a:rPr lang="fr-CA" sz="2400" dirty="0"/>
              <a:t> </a:t>
            </a:r>
            <a:r>
              <a:rPr lang="fr-CA" sz="2400" dirty="0" err="1"/>
              <a:t>injected</a:t>
            </a:r>
            <a:r>
              <a:rPr lang="fr-CA" sz="2400" dirty="0"/>
              <a:t> </a:t>
            </a:r>
            <a:r>
              <a:rPr lang="fr-CA" sz="2400" dirty="0" err="1"/>
              <a:t>into</a:t>
            </a:r>
            <a:r>
              <a:rPr lang="fr-CA" sz="2400" dirty="0"/>
              <a:t> the </a:t>
            </a:r>
            <a:r>
              <a:rPr lang="fr-CA" sz="2400" dirty="0" err="1"/>
              <a:t>cell</a:t>
            </a:r>
            <a:r>
              <a:rPr lang="fr-CA" sz="2400" dirty="0"/>
              <a:t>.  </a:t>
            </a:r>
            <a:r>
              <a:rPr lang="fr-CA" sz="2400" dirty="0" err="1"/>
              <a:t>Its</a:t>
            </a:r>
            <a:r>
              <a:rPr lang="fr-CA" sz="2400" dirty="0"/>
              <a:t> value </a:t>
            </a:r>
            <a:r>
              <a:rPr lang="fr-CA" sz="2400" dirty="0" err="1"/>
              <a:t>determines</a:t>
            </a:r>
            <a:r>
              <a:rPr lang="fr-CA" sz="2400" dirty="0"/>
              <a:t> the </a:t>
            </a:r>
            <a:r>
              <a:rPr lang="fr-CA" sz="2400" dirty="0" err="1"/>
              <a:t>behaviour</a:t>
            </a:r>
            <a:r>
              <a:rPr lang="fr-CA" sz="2400" dirty="0"/>
              <a:t> of the </a:t>
            </a:r>
            <a:r>
              <a:rPr lang="fr-CA" sz="2400" dirty="0" err="1"/>
              <a:t>neuron</a:t>
            </a:r>
            <a:endParaRPr lang="fr-CA" sz="2400" dirty="0"/>
          </a:p>
          <a:p>
            <a:endParaRPr lang="fr-CA" sz="2400" dirty="0"/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If the value of </a:t>
            </a:r>
            <a:r>
              <a:rPr lang="fr-CA" sz="2400" b="1" i="1" dirty="0">
                <a:solidFill>
                  <a:srgbClr val="0070C0"/>
                </a:solidFill>
              </a:rPr>
              <a:t>I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small</a:t>
            </a:r>
            <a:r>
              <a:rPr lang="fr-CA" sz="2400" dirty="0"/>
              <a:t>, </a:t>
            </a:r>
            <a:r>
              <a:rPr lang="fr-CA" sz="2400" dirty="0" err="1"/>
              <a:t>than</a:t>
            </a:r>
            <a:r>
              <a:rPr lang="fr-CA" sz="2400" dirty="0"/>
              <a:t> the </a:t>
            </a:r>
            <a:r>
              <a:rPr lang="fr-CA" sz="2400" dirty="0" err="1"/>
              <a:t>neuron</a:t>
            </a:r>
            <a:r>
              <a:rPr lang="fr-CA" sz="2400" dirty="0"/>
              <a:t> </a:t>
            </a:r>
            <a:r>
              <a:rPr lang="fr-CA" sz="2400" dirty="0" err="1"/>
              <a:t>remains</a:t>
            </a:r>
            <a:r>
              <a:rPr lang="fr-CA" sz="2400" dirty="0"/>
              <a:t> at </a:t>
            </a:r>
            <a:r>
              <a:rPr lang="fr-CA" sz="2400" dirty="0" err="1"/>
              <a:t>resting</a:t>
            </a:r>
            <a:r>
              <a:rPr lang="fr-CA" sz="2400" dirty="0"/>
              <a:t> state.</a:t>
            </a:r>
          </a:p>
          <a:p>
            <a:pPr marL="457200" indent="-457200">
              <a:buFont typeface="+mj-lt"/>
              <a:buAutoNum type="arabicPeriod"/>
            </a:pPr>
            <a:endParaRPr lang="fr-CA" sz="2400" dirty="0"/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For </a:t>
            </a:r>
            <a:r>
              <a:rPr lang="fr-CA" sz="2400" dirty="0" err="1"/>
              <a:t>intermediate</a:t>
            </a:r>
            <a:r>
              <a:rPr lang="fr-CA" sz="2400" dirty="0"/>
              <a:t> values of </a:t>
            </a:r>
            <a:r>
              <a:rPr lang="fr-CA" sz="2400" b="1" i="1" dirty="0">
                <a:solidFill>
                  <a:srgbClr val="0070C0"/>
                </a:solidFill>
              </a:rPr>
              <a:t>I</a:t>
            </a:r>
            <a:r>
              <a:rPr lang="fr-CA" sz="2400" dirty="0"/>
              <a:t>, the </a:t>
            </a:r>
            <a:r>
              <a:rPr lang="fr-CA" sz="2400" dirty="0" err="1"/>
              <a:t>neuron</a:t>
            </a:r>
            <a:r>
              <a:rPr lang="fr-CA" sz="2400" dirty="0"/>
              <a:t> </a:t>
            </a:r>
            <a:r>
              <a:rPr lang="fr-CA" sz="2400" dirty="0" err="1"/>
              <a:t>emits</a:t>
            </a:r>
            <a:r>
              <a:rPr lang="fr-CA" sz="2400" dirty="0"/>
              <a:t> action </a:t>
            </a:r>
            <a:r>
              <a:rPr lang="fr-CA" sz="2400" dirty="0" err="1"/>
              <a:t>potentials</a:t>
            </a:r>
            <a:r>
              <a:rPr lang="fr-CA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fr-CA" sz="2400" dirty="0"/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For </a:t>
            </a:r>
            <a:r>
              <a:rPr lang="fr-CA" sz="2400" dirty="0" err="1"/>
              <a:t>very</a:t>
            </a:r>
            <a:r>
              <a:rPr lang="fr-CA" sz="2400" dirty="0"/>
              <a:t> </a:t>
            </a:r>
            <a:r>
              <a:rPr lang="fr-CA" sz="2400" dirty="0" err="1"/>
              <a:t>strong</a:t>
            </a:r>
            <a:r>
              <a:rPr lang="fr-CA" sz="2400" dirty="0"/>
              <a:t> values of </a:t>
            </a:r>
            <a:r>
              <a:rPr lang="fr-CA" sz="2400" b="1" i="1" dirty="0">
                <a:solidFill>
                  <a:srgbClr val="0070C0"/>
                </a:solidFill>
              </a:rPr>
              <a:t>I</a:t>
            </a:r>
            <a:r>
              <a:rPr lang="fr-CA" sz="2400" dirty="0"/>
              <a:t>, the </a:t>
            </a:r>
            <a:r>
              <a:rPr lang="fr-CA" sz="2400" dirty="0" err="1"/>
              <a:t>neuron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in an inactive </a:t>
            </a:r>
            <a:r>
              <a:rPr lang="fr-CA" sz="2400" dirty="0" err="1"/>
              <a:t>depolarized</a:t>
            </a:r>
            <a:r>
              <a:rPr lang="fr-CA" sz="2400" dirty="0"/>
              <a:t> state. </a:t>
            </a:r>
          </a:p>
        </p:txBody>
      </p:sp>
    </p:spTree>
    <p:extLst>
      <p:ext uri="{BB962C8B-B14F-4D97-AF65-F5344CB8AC3E}">
        <p14:creationId xmlns:p14="http://schemas.microsoft.com/office/powerpoint/2010/main" val="18298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D6592-3146-498E-84FB-E5AFC8C7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Stages of an action </a:t>
            </a:r>
            <a:r>
              <a:rPr lang="fr-CA" b="1" dirty="0" err="1">
                <a:solidFill>
                  <a:srgbClr val="0070C0"/>
                </a:solidFill>
              </a:rPr>
              <a:t>potential</a:t>
            </a:r>
            <a:r>
              <a:rPr lang="fr-CA" b="1" dirty="0">
                <a:solidFill>
                  <a:srgbClr val="0070C0"/>
                </a:solidFill>
              </a:rPr>
              <a:t> in the HH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F85127-C9A0-4E00-89D8-90781BE62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chemeClr val="accent1"/>
              </a:buClr>
              <a:buFont typeface="+mj-lt"/>
              <a:buAutoNum type="arabicPeriod"/>
            </a:pPr>
            <a:r>
              <a:rPr lang="fr-CA" dirty="0"/>
              <a:t>The membrane </a:t>
            </a:r>
            <a:r>
              <a:rPr lang="fr-CA" dirty="0" err="1"/>
              <a:t>depolarizes</a:t>
            </a:r>
            <a:r>
              <a:rPr lang="fr-CA" dirty="0"/>
              <a:t>.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arabicPeriod"/>
            </a:pPr>
            <a:r>
              <a:rPr lang="fr-CA" dirty="0"/>
              <a:t>The </a:t>
            </a:r>
            <a:r>
              <a:rPr lang="fr-CA" b="1" i="1" dirty="0">
                <a:solidFill>
                  <a:srgbClr val="0070C0"/>
                </a:solidFill>
              </a:rPr>
              <a:t>m</a:t>
            </a:r>
            <a:r>
              <a:rPr lang="fr-CA" dirty="0"/>
              <a:t> </a:t>
            </a:r>
            <a:r>
              <a:rPr lang="fr-CA" dirty="0" err="1"/>
              <a:t>gates</a:t>
            </a:r>
            <a:r>
              <a:rPr lang="fr-CA" dirty="0"/>
              <a:t> open, sodium </a:t>
            </a:r>
            <a:r>
              <a:rPr lang="fr-CA" dirty="0" err="1"/>
              <a:t>enters</a:t>
            </a:r>
            <a:r>
              <a:rPr lang="fr-CA" dirty="0"/>
              <a:t> and membrane </a:t>
            </a:r>
            <a:r>
              <a:rPr lang="fr-CA" dirty="0" err="1"/>
              <a:t>further</a:t>
            </a:r>
            <a:r>
              <a:rPr lang="fr-CA" dirty="0"/>
              <a:t> </a:t>
            </a:r>
            <a:r>
              <a:rPr lang="fr-CA" dirty="0" err="1"/>
              <a:t>depolarizes</a:t>
            </a:r>
            <a:r>
              <a:rPr lang="fr-CA" dirty="0"/>
              <a:t> (</a:t>
            </a:r>
            <a:r>
              <a:rPr lang="fr-CA" dirty="0" err="1"/>
              <a:t>around</a:t>
            </a:r>
            <a:r>
              <a:rPr lang="fr-CA" dirty="0"/>
              <a:t> -30 mV to 20 mV)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arabicPeriod"/>
            </a:pPr>
            <a:r>
              <a:rPr lang="fr-CA" dirty="0" err="1"/>
              <a:t>When</a:t>
            </a:r>
            <a:r>
              <a:rPr lang="fr-CA" dirty="0"/>
              <a:t> the </a:t>
            </a:r>
            <a:r>
              <a:rPr lang="fr-CA" dirty="0" err="1"/>
              <a:t>cell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depolarized</a:t>
            </a:r>
            <a:r>
              <a:rPr lang="fr-CA" dirty="0"/>
              <a:t>, the </a:t>
            </a:r>
            <a:r>
              <a:rPr lang="fr-CA" b="1" i="1" dirty="0">
                <a:solidFill>
                  <a:srgbClr val="0070C0"/>
                </a:solidFill>
              </a:rPr>
              <a:t>h</a:t>
            </a:r>
            <a:r>
              <a:rPr lang="fr-CA" dirty="0"/>
              <a:t> </a:t>
            </a:r>
            <a:r>
              <a:rPr lang="fr-CA" dirty="0" err="1"/>
              <a:t>gate</a:t>
            </a:r>
            <a:r>
              <a:rPr lang="fr-CA" dirty="0"/>
              <a:t> closes and the </a:t>
            </a:r>
            <a:r>
              <a:rPr lang="fr-CA" b="1" dirty="0">
                <a:solidFill>
                  <a:schemeClr val="accent1"/>
                </a:solidFill>
              </a:rPr>
              <a:t>n</a:t>
            </a:r>
            <a:r>
              <a:rPr lang="fr-CA" dirty="0"/>
              <a:t> </a:t>
            </a:r>
            <a:r>
              <a:rPr lang="fr-CA" dirty="0" err="1"/>
              <a:t>gates</a:t>
            </a:r>
            <a:r>
              <a:rPr lang="fr-CA" dirty="0"/>
              <a:t> opens.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arabicPeriod"/>
            </a:pPr>
            <a:r>
              <a:rPr lang="fr-CA" dirty="0"/>
              <a:t>Due to potassium </a:t>
            </a:r>
            <a:r>
              <a:rPr lang="fr-CA" dirty="0" err="1"/>
              <a:t>currents</a:t>
            </a:r>
            <a:r>
              <a:rPr lang="fr-CA" dirty="0"/>
              <a:t>, the </a:t>
            </a:r>
            <a:r>
              <a:rPr lang="fr-CA" dirty="0" err="1"/>
              <a:t>cell</a:t>
            </a:r>
            <a:r>
              <a:rPr lang="fr-CA" dirty="0"/>
              <a:t> </a:t>
            </a:r>
            <a:r>
              <a:rPr lang="fr-CA" dirty="0" err="1"/>
              <a:t>hyperpolarizes</a:t>
            </a:r>
            <a:r>
              <a:rPr lang="fr-CA" dirty="0"/>
              <a:t>.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arabicPeriod"/>
            </a:pPr>
            <a:r>
              <a:rPr lang="fr-CA" dirty="0">
                <a:solidFill>
                  <a:srgbClr val="0070C0"/>
                </a:solidFill>
              </a:rPr>
              <a:t> </a:t>
            </a:r>
            <a:r>
              <a:rPr lang="fr-CA" dirty="0"/>
              <a:t>The</a:t>
            </a:r>
            <a:r>
              <a:rPr lang="fr-CA" dirty="0">
                <a:solidFill>
                  <a:srgbClr val="0070C0"/>
                </a:solidFill>
              </a:rPr>
              <a:t> </a:t>
            </a:r>
            <a:r>
              <a:rPr lang="fr-CA" b="1" i="1" dirty="0">
                <a:solidFill>
                  <a:srgbClr val="0070C0"/>
                </a:solidFill>
              </a:rPr>
              <a:t>n</a:t>
            </a:r>
            <a:r>
              <a:rPr lang="fr-CA" dirty="0"/>
              <a:t> </a:t>
            </a:r>
            <a:r>
              <a:rPr lang="fr-CA" dirty="0" err="1"/>
              <a:t>gates</a:t>
            </a:r>
            <a:r>
              <a:rPr lang="fr-CA" dirty="0"/>
              <a:t> close and  the </a:t>
            </a:r>
            <a:r>
              <a:rPr lang="fr-CA" b="1" i="1" dirty="0">
                <a:solidFill>
                  <a:srgbClr val="0070C0"/>
                </a:solidFill>
              </a:rPr>
              <a:t>h</a:t>
            </a:r>
            <a:r>
              <a:rPr lang="fr-CA" dirty="0"/>
              <a:t> </a:t>
            </a:r>
            <a:r>
              <a:rPr lang="fr-CA" dirty="0" err="1"/>
              <a:t>gate</a:t>
            </a:r>
            <a:r>
              <a:rPr lang="fr-CA" dirty="0"/>
              <a:t> opens.</a:t>
            </a:r>
          </a:p>
        </p:txBody>
      </p:sp>
    </p:spTree>
    <p:extLst>
      <p:ext uri="{BB962C8B-B14F-4D97-AF65-F5344CB8AC3E}">
        <p14:creationId xmlns:p14="http://schemas.microsoft.com/office/powerpoint/2010/main" val="30581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4BBC3E-D1B7-4655-A666-6202D46C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1331ED-93C3-479C-B74C-31136B55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47" y="2440122"/>
            <a:ext cx="8623940" cy="16275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8B98156-C3CF-45E2-A794-BFC9FA4D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333" y="4232011"/>
            <a:ext cx="3731198" cy="24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6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C72AD8-F26D-42CA-9797-F9816888B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4123"/>
            <a:ext cx="3847409" cy="301387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B37B716-D2C3-4A55-8382-07B0547D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07" y="1031207"/>
            <a:ext cx="3711194" cy="281291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EEE78F6-E374-4326-8C7B-250DC6B1B6B4}"/>
              </a:ext>
            </a:extLst>
          </p:cNvPr>
          <p:cNvCxnSpPr>
            <a:cxnSpLocks/>
          </p:cNvCxnSpPr>
          <p:nvPr/>
        </p:nvCxnSpPr>
        <p:spPr>
          <a:xfrm>
            <a:off x="1639956" y="795130"/>
            <a:ext cx="1" cy="579451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B3C1348-2E5B-4A42-A714-0CCB3AAC90A0}"/>
              </a:ext>
            </a:extLst>
          </p:cNvPr>
          <p:cNvSpPr txBox="1"/>
          <p:nvPr/>
        </p:nvSpPr>
        <p:spPr>
          <a:xfrm flipH="1">
            <a:off x="1028878" y="446351"/>
            <a:ext cx="87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(v</a:t>
            </a:r>
            <a:r>
              <a:rPr lang="fr-CA" baseline="-25000" dirty="0"/>
              <a:t>1</a:t>
            </a:r>
            <a:r>
              <a:rPr lang="fr-CA" dirty="0"/>
              <a:t>,n</a:t>
            </a:r>
            <a:r>
              <a:rPr lang="fr-CA" baseline="-25000" dirty="0"/>
              <a:t>1</a:t>
            </a:r>
            <a:r>
              <a:rPr lang="fr-CA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0F3186-6E39-466C-AFA4-E8E02CDBAEFB}"/>
              </a:ext>
            </a:extLst>
          </p:cNvPr>
          <p:cNvSpPr txBox="1"/>
          <p:nvPr/>
        </p:nvSpPr>
        <p:spPr>
          <a:xfrm flipH="1">
            <a:off x="1720272" y="423776"/>
            <a:ext cx="87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(v</a:t>
            </a:r>
            <a:r>
              <a:rPr lang="fr-CA" baseline="-25000" dirty="0"/>
              <a:t>2</a:t>
            </a:r>
            <a:r>
              <a:rPr lang="fr-CA" dirty="0"/>
              <a:t>,n</a:t>
            </a:r>
            <a:r>
              <a:rPr lang="fr-CA" baseline="-25000" dirty="0"/>
              <a:t>2</a:t>
            </a:r>
            <a:r>
              <a:rPr lang="fr-CA" dirty="0"/>
              <a:t>)</a:t>
            </a: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5D9CBD56-DF4D-4003-9C74-152556B11312}"/>
              </a:ext>
            </a:extLst>
          </p:cNvPr>
          <p:cNvCxnSpPr/>
          <p:nvPr/>
        </p:nvCxnSpPr>
        <p:spPr>
          <a:xfrm>
            <a:off x="4444039" y="668738"/>
            <a:ext cx="2941983" cy="2091807"/>
          </a:xfrm>
          <a:prstGeom prst="bentConnector3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A68EAC57-CAA2-44E9-BF8A-7CBB4909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991" y="2006986"/>
            <a:ext cx="4164424" cy="3142202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EAF7A7A-78F0-4189-90C0-BE7ABFF7E935}"/>
              </a:ext>
            </a:extLst>
          </p:cNvPr>
          <p:cNvCxnSpPr>
            <a:cxnSpLocks/>
          </p:cNvCxnSpPr>
          <p:nvPr/>
        </p:nvCxnSpPr>
        <p:spPr>
          <a:xfrm>
            <a:off x="1899403" y="802347"/>
            <a:ext cx="1" cy="579451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E97E209-8939-45D0-8730-B9BD5949DFF9}"/>
              </a:ext>
            </a:extLst>
          </p:cNvPr>
          <p:cNvCxnSpPr>
            <a:cxnSpLocks/>
          </p:cNvCxnSpPr>
          <p:nvPr/>
        </p:nvCxnSpPr>
        <p:spPr>
          <a:xfrm>
            <a:off x="4288268" y="769516"/>
            <a:ext cx="1" cy="579451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E746369-C050-4CB1-9F03-AA66018C55EA}"/>
              </a:ext>
            </a:extLst>
          </p:cNvPr>
          <p:cNvSpPr txBox="1"/>
          <p:nvPr/>
        </p:nvSpPr>
        <p:spPr>
          <a:xfrm>
            <a:off x="2723766" y="446351"/>
            <a:ext cx="769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…</a:t>
            </a:r>
          </a:p>
          <a:p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ACE33-25EE-4C4D-8C79-ECCCE87B6DA5}"/>
              </a:ext>
            </a:extLst>
          </p:cNvPr>
          <p:cNvSpPr txBox="1"/>
          <p:nvPr/>
        </p:nvSpPr>
        <p:spPr>
          <a:xfrm flipH="1">
            <a:off x="3746976" y="446351"/>
            <a:ext cx="87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(</a:t>
            </a:r>
            <a:r>
              <a:rPr lang="fr-CA" dirty="0" err="1"/>
              <a:t>v</a:t>
            </a:r>
            <a:r>
              <a:rPr lang="fr-CA" baseline="-25000" dirty="0" err="1"/>
              <a:t>k</a:t>
            </a:r>
            <a:r>
              <a:rPr lang="fr-CA" dirty="0" err="1"/>
              <a:t>,n</a:t>
            </a:r>
            <a:r>
              <a:rPr lang="fr-CA" baseline="-25000" dirty="0" err="1"/>
              <a:t>k</a:t>
            </a:r>
            <a:r>
              <a:rPr lang="fr-CA" dirty="0"/>
              <a:t>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8775E1B-78BD-4F7E-9FCC-A6D4806C6B13}"/>
              </a:ext>
            </a:extLst>
          </p:cNvPr>
          <p:cNvSpPr txBox="1"/>
          <p:nvPr/>
        </p:nvSpPr>
        <p:spPr>
          <a:xfrm>
            <a:off x="2078653" y="46161"/>
            <a:ext cx="333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Time course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A8A99E7-5EE8-44B5-8C23-583A27AEF200}"/>
              </a:ext>
            </a:extLst>
          </p:cNvPr>
          <p:cNvSpPr txBox="1"/>
          <p:nvPr/>
        </p:nvSpPr>
        <p:spPr>
          <a:xfrm>
            <a:off x="8346770" y="1239915"/>
            <a:ext cx="333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Phase plane</a:t>
            </a:r>
          </a:p>
        </p:txBody>
      </p:sp>
    </p:spTree>
    <p:extLst>
      <p:ext uri="{BB962C8B-B14F-4D97-AF65-F5344CB8AC3E}">
        <p14:creationId xmlns:p14="http://schemas.microsoft.com/office/powerpoint/2010/main" val="3646001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68F8FC-6273-4FEE-B49D-2F48F407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7" y="2641009"/>
            <a:ext cx="6296332" cy="216494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D3DED34-CA60-4A63-B240-8663BA68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0"/>
            <a:ext cx="10134600" cy="1159786"/>
          </a:xfrm>
        </p:spPr>
        <p:txBody>
          <a:bodyPr/>
          <a:lstStyle/>
          <a:p>
            <a:r>
              <a:rPr lang="fr-CA" b="1" dirty="0" err="1">
                <a:solidFill>
                  <a:srgbClr val="0070C0"/>
                </a:solidFill>
              </a:rPr>
              <a:t>Nullclines</a:t>
            </a:r>
            <a:endParaRPr lang="fr-CA" b="1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137C44-5D01-4C52-8EC6-B8FB92D26124}"/>
              </a:ext>
            </a:extLst>
          </p:cNvPr>
          <p:cNvSpPr txBox="1"/>
          <p:nvPr/>
        </p:nvSpPr>
        <p:spPr>
          <a:xfrm>
            <a:off x="422787" y="1297858"/>
            <a:ext cx="651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nullclines</a:t>
            </a:r>
            <a:r>
              <a:rPr lang="fr-CA" sz="2400" dirty="0"/>
              <a:t> correspond </a:t>
            </a:r>
            <a:r>
              <a:rPr lang="fr-CA" sz="2400" dirty="0" err="1"/>
              <a:t>correspond</a:t>
            </a:r>
            <a:r>
              <a:rPr lang="fr-CA" sz="2400" dirty="0"/>
              <a:t> to the </a:t>
            </a:r>
            <a:r>
              <a:rPr lang="fr-CA" sz="2400" dirty="0" err="1"/>
              <a:t>curves</a:t>
            </a:r>
            <a:r>
              <a:rPr lang="fr-CA" sz="2400" dirty="0"/>
              <a:t> 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58EECA4-325B-4835-A641-8883EA9E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420" y="1024020"/>
            <a:ext cx="1304062" cy="98574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C2EAB5C-3E03-473E-8865-D45DF7E86154}"/>
              </a:ext>
            </a:extLst>
          </p:cNvPr>
          <p:cNvSpPr txBox="1"/>
          <p:nvPr/>
        </p:nvSpPr>
        <p:spPr>
          <a:xfrm>
            <a:off x="8273869" y="1292941"/>
            <a:ext cx="90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and 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73D68AC-41FF-42B0-9A85-AC0ED869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127" y="909025"/>
            <a:ext cx="1135103" cy="985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8E59E98-E00D-4FEC-B842-F168F0637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62" y="5508522"/>
            <a:ext cx="5420481" cy="89547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95167A1-A2B3-409F-8C6D-CBACF273901A}"/>
              </a:ext>
            </a:extLst>
          </p:cNvPr>
          <p:cNvSpPr txBox="1"/>
          <p:nvPr/>
        </p:nvSpPr>
        <p:spPr>
          <a:xfrm>
            <a:off x="531437" y="2123768"/>
            <a:ext cx="699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We</a:t>
            </a:r>
            <a:r>
              <a:rPr lang="fr-CA" sz="2400" dirty="0"/>
              <a:t> can </a:t>
            </a:r>
            <a:r>
              <a:rPr lang="fr-CA" sz="2400" dirty="0" err="1"/>
              <a:t>explicitely</a:t>
            </a:r>
            <a:r>
              <a:rPr lang="fr-CA" sz="2400" dirty="0"/>
              <a:t> </a:t>
            </a:r>
            <a:r>
              <a:rPr lang="fr-CA" sz="2400" dirty="0" err="1"/>
              <a:t>compute</a:t>
            </a:r>
            <a:r>
              <a:rPr lang="fr-CA" sz="2400" dirty="0"/>
              <a:t> </a:t>
            </a:r>
            <a:r>
              <a:rPr lang="fr-CA" sz="2400" dirty="0" err="1"/>
              <a:t>these</a:t>
            </a:r>
            <a:r>
              <a:rPr lang="fr-CA" sz="2400" dirty="0"/>
              <a:t> </a:t>
            </a:r>
            <a:r>
              <a:rPr lang="fr-CA" sz="2400" dirty="0" err="1"/>
              <a:t>nullclines</a:t>
            </a:r>
            <a:r>
              <a:rPr lang="fr-CA" sz="2400" dirty="0"/>
              <a:t>.  </a:t>
            </a:r>
            <a:r>
              <a:rPr lang="fr-CA" sz="2400" dirty="0" err="1"/>
              <a:t>We</a:t>
            </a:r>
            <a:r>
              <a:rPr lang="fr-CA" sz="2400" dirty="0"/>
              <a:t> have</a:t>
            </a:r>
            <a:r>
              <a:rPr lang="fr-CA" dirty="0"/>
              <a:t>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D6F38CF-9E74-48A2-8F72-58D5A61AA799}"/>
              </a:ext>
            </a:extLst>
          </p:cNvPr>
          <p:cNvSpPr txBox="1"/>
          <p:nvPr/>
        </p:nvSpPr>
        <p:spPr>
          <a:xfrm>
            <a:off x="683837" y="4793232"/>
            <a:ext cx="699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and</a:t>
            </a:r>
            <a:r>
              <a:rPr lang="fr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187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AC2530F-9FA9-4D34-9E1C-F894F75B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87" y="1043609"/>
            <a:ext cx="6462485" cy="518511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F6DAE605-7EAB-4DD0-A12C-4474D32D52A8}"/>
              </a:ext>
            </a:extLst>
          </p:cNvPr>
          <p:cNvSpPr/>
          <p:nvPr/>
        </p:nvSpPr>
        <p:spPr>
          <a:xfrm>
            <a:off x="3825629" y="3429000"/>
            <a:ext cx="159026" cy="1192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0FAED05-C181-460A-B015-007AD73BA1EB}"/>
              </a:ext>
            </a:extLst>
          </p:cNvPr>
          <p:cNvSpPr txBox="1"/>
          <p:nvPr/>
        </p:nvSpPr>
        <p:spPr>
          <a:xfrm>
            <a:off x="7623313" y="1656629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>
                <a:solidFill>
                  <a:srgbClr val="00B050"/>
                </a:solidFill>
              </a:rPr>
              <a:t>V=-20, N=0.6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EBCEB0-FEF5-45A0-947F-600DC3F26874}"/>
              </a:ext>
            </a:extLst>
          </p:cNvPr>
          <p:cNvSpPr txBox="1"/>
          <p:nvPr/>
        </p:nvSpPr>
        <p:spPr>
          <a:xfrm>
            <a:off x="7511845" y="1170039"/>
            <a:ext cx="204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err="1"/>
              <a:t>Choose</a:t>
            </a:r>
            <a:r>
              <a:rPr lang="fr-CA" sz="2400" dirty="0"/>
              <a:t> a point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D10DEC-FBFF-4E64-BA21-62EB7C3CB30E}"/>
              </a:ext>
            </a:extLst>
          </p:cNvPr>
          <p:cNvSpPr txBox="1"/>
          <p:nvPr/>
        </p:nvSpPr>
        <p:spPr>
          <a:xfrm>
            <a:off x="7511845" y="2300748"/>
            <a:ext cx="2821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Compute</a:t>
            </a:r>
            <a:r>
              <a:rPr lang="fr-CA" sz="2400" dirty="0"/>
              <a:t> </a:t>
            </a:r>
            <a:r>
              <a:rPr lang="fr-CA" sz="2400" dirty="0" err="1"/>
              <a:t>dV</a:t>
            </a:r>
            <a:r>
              <a:rPr lang="fr-CA" sz="2400" dirty="0"/>
              <a:t>/</a:t>
            </a:r>
            <a:r>
              <a:rPr lang="fr-CA" sz="2400" dirty="0" err="1"/>
              <a:t>dt</a:t>
            </a:r>
            <a:r>
              <a:rPr lang="fr-CA" sz="2400" dirty="0"/>
              <a:t> and </a:t>
            </a:r>
            <a:r>
              <a:rPr lang="fr-CA" sz="2400" dirty="0" err="1"/>
              <a:t>dN</a:t>
            </a:r>
            <a:r>
              <a:rPr lang="fr-CA" sz="2400" dirty="0"/>
              <a:t>/</a:t>
            </a:r>
            <a:r>
              <a:rPr lang="fr-CA" sz="2400" dirty="0" err="1"/>
              <a:t>dt</a:t>
            </a:r>
            <a:r>
              <a:rPr lang="fr-CA" sz="2400" dirty="0"/>
              <a:t> at </a:t>
            </a:r>
            <a:r>
              <a:rPr lang="fr-CA" sz="2400" dirty="0" err="1"/>
              <a:t>this</a:t>
            </a:r>
            <a:r>
              <a:rPr lang="fr-CA" sz="2400" dirty="0"/>
              <a:t> point.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128B185-BEE8-4868-ACDC-DA3CA33636C4}"/>
              </a:ext>
            </a:extLst>
          </p:cNvPr>
          <p:cNvSpPr txBox="1"/>
          <p:nvPr/>
        </p:nvSpPr>
        <p:spPr>
          <a:xfrm>
            <a:off x="7623313" y="3548269"/>
            <a:ext cx="3614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Obtain</a:t>
            </a:r>
            <a:r>
              <a:rPr lang="fr-CA" sz="2400" dirty="0"/>
              <a:t> the direction of the solution </a:t>
            </a:r>
            <a:r>
              <a:rPr lang="fr-CA" sz="2400" dirty="0" err="1"/>
              <a:t>trajectory</a:t>
            </a:r>
            <a:r>
              <a:rPr lang="fr-CA" sz="2400" dirty="0"/>
              <a:t> and </a:t>
            </a:r>
            <a:r>
              <a:rPr lang="fr-CA" sz="2400" dirty="0" err="1"/>
              <a:t>illustrate</a:t>
            </a:r>
            <a:r>
              <a:rPr lang="fr-CA" sz="2400" dirty="0"/>
              <a:t> </a:t>
            </a:r>
            <a:r>
              <a:rPr lang="fr-CA" sz="2400" dirty="0" err="1"/>
              <a:t>it</a:t>
            </a:r>
            <a:r>
              <a:rPr lang="fr-CA" sz="2400" dirty="0"/>
              <a:t> </a:t>
            </a:r>
            <a:r>
              <a:rPr lang="fr-CA" sz="2400" dirty="0" err="1"/>
              <a:t>with</a:t>
            </a:r>
            <a:r>
              <a:rPr lang="fr-CA" sz="2400" dirty="0"/>
              <a:t> an </a:t>
            </a:r>
            <a:r>
              <a:rPr lang="fr-CA" sz="2400" dirty="0" err="1"/>
              <a:t>arrow</a:t>
            </a:r>
            <a:r>
              <a:rPr lang="fr-CA" sz="2400" dirty="0"/>
              <a:t>.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1FFB95F-6472-44BA-967C-A052E9F296E6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435350" y="3530802"/>
            <a:ext cx="413568" cy="1712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415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B4915-FDEA-4D11-8977-2198DDFB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52" y="-134191"/>
            <a:ext cx="10515600" cy="1325563"/>
          </a:xfrm>
        </p:spPr>
        <p:txBody>
          <a:bodyPr/>
          <a:lstStyle/>
          <a:p>
            <a:r>
              <a:rPr lang="fr-CA" b="1" dirty="0" err="1">
                <a:solidFill>
                  <a:srgbClr val="0070C0"/>
                </a:solidFill>
              </a:rPr>
              <a:t>Leaky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Integrate</a:t>
            </a:r>
            <a:r>
              <a:rPr lang="fr-CA" b="1" dirty="0">
                <a:solidFill>
                  <a:srgbClr val="0070C0"/>
                </a:solidFill>
              </a:rPr>
              <a:t> and </a:t>
            </a:r>
            <a:r>
              <a:rPr lang="fr-CA" b="1" dirty="0" err="1">
                <a:solidFill>
                  <a:srgbClr val="0070C0"/>
                </a:solidFill>
              </a:rPr>
              <a:t>Fire</a:t>
            </a:r>
            <a:r>
              <a:rPr lang="fr-CA" b="1" dirty="0">
                <a:solidFill>
                  <a:srgbClr val="0070C0"/>
                </a:solidFill>
              </a:rPr>
              <a:t> model (LIF)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E813E8-5DB4-4C75-8CAC-6378D6EE8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728"/>
            <a:ext cx="10515600" cy="917575"/>
          </a:xfrm>
        </p:spPr>
        <p:txBody>
          <a:bodyPr>
            <a:noAutofit/>
          </a:bodyPr>
          <a:lstStyle/>
          <a:p>
            <a:r>
              <a:rPr lang="fr-CA" sz="2400" dirty="0"/>
              <a:t>One possible simplification </a:t>
            </a:r>
            <a:r>
              <a:rPr lang="fr-CA" sz="2400" dirty="0" err="1"/>
              <a:t>is</a:t>
            </a:r>
            <a:r>
              <a:rPr lang="fr-CA" sz="2400" dirty="0"/>
              <a:t> to omit the description of the action </a:t>
            </a:r>
            <a:r>
              <a:rPr lang="fr-CA" sz="2400" dirty="0" err="1"/>
              <a:t>potential</a:t>
            </a:r>
            <a:r>
              <a:rPr lang="fr-CA" sz="2400" dirty="0"/>
              <a:t> </a:t>
            </a:r>
            <a:r>
              <a:rPr lang="fr-CA" sz="2400" dirty="0" err="1"/>
              <a:t>altogether</a:t>
            </a:r>
            <a:r>
              <a:rPr lang="fr-CA" sz="2400" dirty="0"/>
              <a:t>.</a:t>
            </a:r>
          </a:p>
          <a:p>
            <a:pPr marL="0" indent="0">
              <a:buNone/>
            </a:pPr>
            <a:endParaRPr lang="fr-CA" sz="2400" dirty="0"/>
          </a:p>
          <a:p>
            <a:r>
              <a:rPr lang="fr-CA" sz="2400" dirty="0"/>
              <a:t>This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interesting</a:t>
            </a:r>
            <a:r>
              <a:rPr lang="fr-CA" sz="2400" dirty="0"/>
              <a:t> </a:t>
            </a:r>
            <a:r>
              <a:rPr lang="fr-CA" sz="2400" dirty="0" err="1"/>
              <a:t>from</a:t>
            </a:r>
            <a:r>
              <a:rPr lang="fr-CA" sz="2400" dirty="0"/>
              <a:t> the point of </a:t>
            </a:r>
            <a:r>
              <a:rPr lang="fr-CA" sz="2400" dirty="0" err="1"/>
              <a:t>view</a:t>
            </a:r>
            <a:r>
              <a:rPr lang="fr-CA" sz="2400" dirty="0"/>
              <a:t> of model </a:t>
            </a:r>
            <a:r>
              <a:rPr lang="fr-CA" sz="2400" dirty="0" err="1"/>
              <a:t>simplicity</a:t>
            </a:r>
            <a:r>
              <a:rPr lang="fr-CA" sz="2400" dirty="0"/>
              <a:t> </a:t>
            </a:r>
            <a:r>
              <a:rPr lang="fr-CA" sz="2400" dirty="0" err="1"/>
              <a:t>since</a:t>
            </a:r>
            <a:r>
              <a:rPr lang="fr-CA" sz="2400" dirty="0"/>
              <a:t> the </a:t>
            </a:r>
            <a:r>
              <a:rPr lang="fr-CA" sz="2400" dirty="0" err="1"/>
              <a:t>typical</a:t>
            </a:r>
            <a:r>
              <a:rPr lang="fr-CA" sz="2400" dirty="0"/>
              <a:t> </a:t>
            </a:r>
            <a:r>
              <a:rPr lang="fr-CA" sz="2400" dirty="0" err="1"/>
              <a:t>shape</a:t>
            </a:r>
            <a:r>
              <a:rPr lang="fr-CA" sz="2400" dirty="0"/>
              <a:t> of an action </a:t>
            </a:r>
            <a:r>
              <a:rPr lang="fr-CA" sz="2400" dirty="0" err="1"/>
              <a:t>potential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rather</a:t>
            </a:r>
            <a:r>
              <a:rPr lang="fr-CA" sz="2400" dirty="0"/>
              <a:t> </a:t>
            </a:r>
            <a:r>
              <a:rPr lang="fr-CA" sz="2400" dirty="0" err="1"/>
              <a:t>difficult</a:t>
            </a:r>
            <a:r>
              <a:rPr lang="fr-CA" sz="2400" dirty="0"/>
              <a:t> to </a:t>
            </a:r>
            <a:r>
              <a:rPr lang="fr-CA" sz="2400" dirty="0" err="1"/>
              <a:t>replicate</a:t>
            </a:r>
            <a:r>
              <a:rPr lang="fr-CA" sz="2400" dirty="0"/>
              <a:t>. </a:t>
            </a:r>
          </a:p>
        </p:txBody>
      </p:sp>
      <p:pic>
        <p:nvPicPr>
          <p:cNvPr id="7170" name="Picture 2" descr="https://teachmephysiology.com/wp-content/uploads/2018/08/action-potential.png">
            <a:extLst>
              <a:ext uri="{FF2B5EF4-FFF2-40B4-BE49-F238E27FC236}">
                <a16:creationId xmlns:a16="http://schemas.microsoft.com/office/drawing/2014/main" id="{F0FBA955-10D1-4053-945F-FAAFA8DC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1" y="3235590"/>
            <a:ext cx="3667224" cy="36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298ADF41-D6F8-4924-8CE8-6AAA62A44469}"/>
              </a:ext>
            </a:extLst>
          </p:cNvPr>
          <p:cNvSpPr/>
          <p:nvPr/>
        </p:nvSpPr>
        <p:spPr>
          <a:xfrm>
            <a:off x="3549451" y="3674807"/>
            <a:ext cx="3028330" cy="287347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45E986F-3955-4DCA-B110-3F282F5C2059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3992940" y="4095618"/>
            <a:ext cx="2211215" cy="20102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89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E4BA8-B75C-4479-8D82-4C7A9319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rgbClr val="0070C0"/>
                </a:solidFill>
              </a:rPr>
              <a:t>Leaky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Integrate</a:t>
            </a:r>
            <a:r>
              <a:rPr lang="fr-CA" b="1" dirty="0">
                <a:solidFill>
                  <a:srgbClr val="0070C0"/>
                </a:solidFill>
              </a:rPr>
              <a:t> and </a:t>
            </a:r>
            <a:r>
              <a:rPr lang="fr-CA" b="1" dirty="0" err="1">
                <a:solidFill>
                  <a:srgbClr val="0070C0"/>
                </a:solidFill>
              </a:rPr>
              <a:t>Fire</a:t>
            </a:r>
            <a:r>
              <a:rPr lang="fr-CA" b="1" dirty="0">
                <a:solidFill>
                  <a:srgbClr val="0070C0"/>
                </a:solidFill>
              </a:rPr>
              <a:t> model (LIF)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4DF05E2-9367-448B-AB5D-33960C2A3C35}"/>
              </a:ext>
            </a:extLst>
          </p:cNvPr>
          <p:cNvSpPr txBox="1"/>
          <p:nvPr/>
        </p:nvSpPr>
        <p:spPr>
          <a:xfrm>
            <a:off x="1074053" y="1506022"/>
            <a:ext cx="708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equation</a:t>
            </a:r>
            <a:r>
              <a:rPr lang="fr-CA" sz="2400" dirty="0"/>
              <a:t> </a:t>
            </a:r>
            <a:r>
              <a:rPr lang="fr-CA" sz="2400" dirty="0" err="1"/>
              <a:t>specifying</a:t>
            </a:r>
            <a:r>
              <a:rPr lang="fr-CA" sz="2400" dirty="0"/>
              <a:t> the </a:t>
            </a:r>
            <a:r>
              <a:rPr lang="fr-CA" sz="2400" b="1" dirty="0">
                <a:solidFill>
                  <a:srgbClr val="0070C0"/>
                </a:solidFill>
              </a:rPr>
              <a:t>LIF</a:t>
            </a:r>
            <a:r>
              <a:rPr lang="fr-CA" sz="2400" dirty="0"/>
              <a:t> model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given</a:t>
            </a:r>
            <a:r>
              <a:rPr lang="fr-CA" sz="2400" dirty="0"/>
              <a:t>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FAC3E75-9B48-4908-9A58-160D13F48A20}"/>
                  </a:ext>
                </a:extLst>
              </p:cNvPr>
              <p:cNvSpPr txBox="1"/>
              <p:nvPr/>
            </p:nvSpPr>
            <p:spPr>
              <a:xfrm>
                <a:off x="2347083" y="2157650"/>
                <a:ext cx="3926075" cy="134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𝒅𝑽</m:t>
                          </m:r>
                        </m:num>
                        <m:den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d>
                        <m:d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fr-CA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b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𝒓𝒆𝒔𝒆𝒕</m:t>
                          </m:r>
                        </m:sub>
                      </m:sSub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𝒊𝒇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𝒕𝒓𝒆𝒔𝒉</m:t>
                          </m:r>
                        </m:sub>
                      </m:sSub>
                    </m:oMath>
                  </m:oMathPara>
                </a14:m>
                <a:endParaRPr lang="fr-CA" sz="2400" b="1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FAC3E75-9B48-4908-9A58-160D13F48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083" y="2157650"/>
                <a:ext cx="3926075" cy="1347869"/>
              </a:xfrm>
              <a:prstGeom prst="rect">
                <a:avLst/>
              </a:prstGeom>
              <a:blipFill>
                <a:blip r:embed="rId2"/>
                <a:stretch>
                  <a:fillRect l="-1242" r="-6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245E0C0D-23FB-42F4-B0DB-B26CAEF1AEE4}"/>
              </a:ext>
            </a:extLst>
          </p:cNvPr>
          <p:cNvSpPr txBox="1"/>
          <p:nvPr/>
        </p:nvSpPr>
        <p:spPr>
          <a:xfrm>
            <a:off x="1074053" y="4780900"/>
            <a:ext cx="8926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LIF model </a:t>
            </a:r>
            <a:r>
              <a:rPr lang="fr-CA" sz="2400" dirty="0" err="1"/>
              <a:t>is</a:t>
            </a:r>
            <a:r>
              <a:rPr lang="fr-CA" sz="2400" dirty="0"/>
              <a:t> not </a:t>
            </a:r>
            <a:r>
              <a:rPr lang="fr-CA" sz="2400" dirty="0" err="1"/>
              <a:t>specified</a:t>
            </a:r>
            <a:r>
              <a:rPr lang="fr-CA" sz="2400" dirty="0"/>
              <a:t> by </a:t>
            </a:r>
            <a:r>
              <a:rPr lang="fr-CA" sz="2400" dirty="0" err="1"/>
              <a:t>ODEs</a:t>
            </a:r>
            <a:r>
              <a:rPr lang="fr-CA" sz="2400" dirty="0"/>
              <a:t>.  </a:t>
            </a:r>
          </a:p>
          <a:p>
            <a:r>
              <a:rPr lang="fr-CA" sz="2400" dirty="0" err="1"/>
              <a:t>Since</a:t>
            </a:r>
            <a:r>
              <a:rPr lang="fr-CA" sz="2400" dirty="0"/>
              <a:t> </a:t>
            </a:r>
            <a:r>
              <a:rPr lang="fr-CA" sz="2400" dirty="0" err="1"/>
              <a:t>it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discontinuous</a:t>
            </a:r>
            <a:r>
              <a:rPr lang="fr-CA" sz="2400" dirty="0"/>
              <a:t>,  </a:t>
            </a:r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cannot</a:t>
            </a:r>
            <a:r>
              <a:rPr lang="fr-CA" sz="2400" dirty="0"/>
              <a:t> </a:t>
            </a:r>
            <a:r>
              <a:rPr lang="fr-CA" sz="2400" dirty="0" err="1"/>
              <a:t>directly</a:t>
            </a:r>
            <a:r>
              <a:rPr lang="fr-CA" sz="2400" dirty="0"/>
              <a:t> use </a:t>
            </a:r>
            <a:r>
              <a:rPr lang="fr-CA" sz="2400" b="1" i="1" dirty="0" err="1"/>
              <a:t>odeint</a:t>
            </a:r>
            <a:r>
              <a:rPr lang="fr-CA" sz="2400" b="1" i="1" dirty="0"/>
              <a:t> </a:t>
            </a:r>
            <a:r>
              <a:rPr lang="fr-CA" sz="2400" dirty="0"/>
              <a:t>to solve </a:t>
            </a:r>
            <a:r>
              <a:rPr lang="fr-CA" sz="2400" dirty="0" err="1"/>
              <a:t>it</a:t>
            </a:r>
            <a:r>
              <a:rPr lang="fr-CA" sz="2400" dirty="0"/>
              <a:t>.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105E36-206D-4C4A-B056-F7E6835E638D}"/>
              </a:ext>
            </a:extLst>
          </p:cNvPr>
          <p:cNvSpPr txBox="1"/>
          <p:nvPr/>
        </p:nvSpPr>
        <p:spPr>
          <a:xfrm>
            <a:off x="1074053" y="5846544"/>
            <a:ext cx="9638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will</a:t>
            </a:r>
            <a:r>
              <a:rPr lang="fr-CA" sz="2400" dirty="0"/>
              <a:t> solve </a:t>
            </a:r>
            <a:r>
              <a:rPr lang="fr-CA" sz="2400" dirty="0" err="1"/>
              <a:t>it</a:t>
            </a:r>
            <a:r>
              <a:rPr lang="fr-CA" sz="2400" dirty="0"/>
              <a:t> ‘</a:t>
            </a:r>
            <a:r>
              <a:rPr lang="fr-CA" sz="2400" i="1" dirty="0" err="1"/>
              <a:t>manually</a:t>
            </a:r>
            <a:r>
              <a:rPr lang="fr-CA" sz="2400" dirty="0"/>
              <a:t>’, by </a:t>
            </a:r>
            <a:r>
              <a:rPr lang="fr-CA" sz="2400" dirty="0" err="1"/>
              <a:t>updating</a:t>
            </a:r>
            <a:r>
              <a:rPr lang="fr-CA" sz="2400" dirty="0"/>
              <a:t> the value of the membrane </a:t>
            </a:r>
            <a:r>
              <a:rPr lang="fr-CA" sz="2400" dirty="0" err="1"/>
              <a:t>potential</a:t>
            </a:r>
            <a:r>
              <a:rPr lang="fr-CA" sz="2400" dirty="0"/>
              <a:t> at </a:t>
            </a:r>
            <a:r>
              <a:rPr lang="fr-CA" sz="2400" dirty="0" err="1"/>
              <a:t>each</a:t>
            </a:r>
            <a:r>
              <a:rPr lang="fr-CA" sz="2400" dirty="0"/>
              <a:t> time </a:t>
            </a:r>
            <a:r>
              <a:rPr lang="fr-CA" sz="2400" dirty="0" err="1"/>
              <a:t>step</a:t>
            </a:r>
            <a:r>
              <a:rPr lang="fr-CA" sz="2400" dirty="0"/>
              <a:t> in a for </a:t>
            </a:r>
            <a:r>
              <a:rPr lang="fr-CA" sz="2400" dirty="0" err="1"/>
              <a:t>loop</a:t>
            </a:r>
            <a:r>
              <a:rPr lang="fr-CA" sz="2400" dirty="0"/>
              <a:t>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DC1CD9-EE02-4497-A277-9CE55F2FA413}"/>
              </a:ext>
            </a:extLst>
          </p:cNvPr>
          <p:cNvSpPr txBox="1"/>
          <p:nvPr/>
        </p:nvSpPr>
        <p:spPr>
          <a:xfrm>
            <a:off x="1074053" y="3372316"/>
            <a:ext cx="10168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second line </a:t>
            </a:r>
            <a:r>
              <a:rPr lang="fr-CA" sz="2400" dirty="0" err="1"/>
              <a:t>is</a:t>
            </a:r>
            <a:r>
              <a:rPr lang="fr-CA" sz="2400" dirty="0"/>
              <a:t> to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interpreted</a:t>
            </a:r>
            <a:r>
              <a:rPr lang="fr-CA" sz="2400" dirty="0"/>
              <a:t> as:</a:t>
            </a:r>
          </a:p>
          <a:p>
            <a:r>
              <a:rPr lang="fr-CA" sz="2400" dirty="0" err="1">
                <a:solidFill>
                  <a:srgbClr val="0070C0"/>
                </a:solidFill>
              </a:rPr>
              <a:t>When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b="1" i="1" dirty="0">
                <a:solidFill>
                  <a:srgbClr val="0070C0"/>
                </a:solidFill>
              </a:rPr>
              <a:t>V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reaches</a:t>
            </a:r>
            <a:r>
              <a:rPr lang="fr-CA" sz="2400" dirty="0">
                <a:solidFill>
                  <a:srgbClr val="0070C0"/>
                </a:solidFill>
              </a:rPr>
              <a:t> a </a:t>
            </a:r>
            <a:r>
              <a:rPr lang="fr-CA" sz="2400" dirty="0" err="1">
                <a:solidFill>
                  <a:srgbClr val="0070C0"/>
                </a:solidFill>
              </a:rPr>
              <a:t>threshold</a:t>
            </a:r>
            <a:r>
              <a:rPr lang="fr-CA" sz="2400" dirty="0">
                <a:solidFill>
                  <a:srgbClr val="0070C0"/>
                </a:solidFill>
              </a:rPr>
              <a:t> value (</a:t>
            </a:r>
            <a:r>
              <a:rPr lang="fr-CA" sz="2400" b="1" i="1" dirty="0" err="1">
                <a:solidFill>
                  <a:srgbClr val="0070C0"/>
                </a:solidFill>
              </a:rPr>
              <a:t>V</a:t>
            </a:r>
            <a:r>
              <a:rPr lang="fr-CA" sz="2400" b="1" i="1" baseline="-25000" dirty="0" err="1">
                <a:solidFill>
                  <a:srgbClr val="0070C0"/>
                </a:solidFill>
              </a:rPr>
              <a:t>tresh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usually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around</a:t>
            </a:r>
            <a:r>
              <a:rPr lang="fr-CA" sz="2400" dirty="0">
                <a:solidFill>
                  <a:srgbClr val="0070C0"/>
                </a:solidFill>
              </a:rPr>
              <a:t> -30 mV) </a:t>
            </a:r>
            <a:r>
              <a:rPr lang="fr-CA" sz="2400" dirty="0" err="1">
                <a:solidFill>
                  <a:srgbClr val="0070C0"/>
                </a:solidFill>
              </a:rPr>
              <a:t>we</a:t>
            </a:r>
            <a:r>
              <a:rPr lang="fr-CA" sz="2400" dirty="0">
                <a:solidFill>
                  <a:srgbClr val="0070C0"/>
                </a:solidFill>
              </a:rPr>
              <a:t> assume </a:t>
            </a:r>
            <a:r>
              <a:rPr lang="fr-CA" sz="2400" dirty="0" err="1">
                <a:solidFill>
                  <a:srgbClr val="0070C0"/>
                </a:solidFill>
              </a:rPr>
              <a:t>that</a:t>
            </a:r>
            <a:r>
              <a:rPr lang="fr-CA" sz="2400" dirty="0">
                <a:solidFill>
                  <a:srgbClr val="0070C0"/>
                </a:solidFill>
              </a:rPr>
              <a:t> an action </a:t>
            </a:r>
            <a:r>
              <a:rPr lang="fr-CA" sz="2400" dirty="0" err="1">
                <a:solidFill>
                  <a:srgbClr val="0070C0"/>
                </a:solidFill>
              </a:rPr>
              <a:t>potential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occurs</a:t>
            </a:r>
            <a:r>
              <a:rPr lang="fr-CA" sz="2400" dirty="0">
                <a:solidFill>
                  <a:srgbClr val="0070C0"/>
                </a:solidFill>
              </a:rPr>
              <a:t> and </a:t>
            </a:r>
            <a:r>
              <a:rPr lang="fr-CA" sz="2400" dirty="0" err="1">
                <a:solidFill>
                  <a:srgbClr val="0070C0"/>
                </a:solidFill>
              </a:rPr>
              <a:t>that</a:t>
            </a:r>
            <a:r>
              <a:rPr lang="fr-CA" sz="2400" dirty="0">
                <a:solidFill>
                  <a:srgbClr val="0070C0"/>
                </a:solidFill>
              </a:rPr>
              <a:t> the </a:t>
            </a:r>
            <a:r>
              <a:rPr lang="fr-CA" sz="2400" dirty="0" err="1">
                <a:solidFill>
                  <a:srgbClr val="0070C0"/>
                </a:solidFill>
              </a:rPr>
              <a:t>potential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is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instantaneously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resetted</a:t>
            </a:r>
            <a:r>
              <a:rPr lang="fr-CA" sz="24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08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E3333-B348-48C7-B0E4-95846E01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What</a:t>
            </a:r>
            <a:r>
              <a:rPr lang="fr-CA" b="1" dirty="0">
                <a:solidFill>
                  <a:schemeClr val="accent1"/>
                </a:solidFill>
              </a:rPr>
              <a:t> do </a:t>
            </a:r>
            <a:r>
              <a:rPr lang="fr-CA" b="1" dirty="0" err="1">
                <a:solidFill>
                  <a:schemeClr val="accent1"/>
                </a:solidFill>
              </a:rPr>
              <a:t>neurons</a:t>
            </a:r>
            <a:r>
              <a:rPr lang="fr-CA" b="1" dirty="0">
                <a:solidFill>
                  <a:schemeClr val="accent1"/>
                </a:solidFill>
              </a:rPr>
              <a:t> do?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CB9C37-05F6-461A-9254-53BA8FE62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61" y="4839804"/>
            <a:ext cx="10515600" cy="1763128"/>
          </a:xfrm>
        </p:spPr>
        <p:txBody>
          <a:bodyPr/>
          <a:lstStyle/>
          <a:p>
            <a:r>
              <a:rPr lang="fr-CA" dirty="0" err="1"/>
              <a:t>Neurons</a:t>
            </a:r>
            <a:r>
              <a:rPr lang="fr-CA" dirty="0"/>
              <a:t> </a:t>
            </a:r>
            <a:r>
              <a:rPr lang="fr-CA" b="1" dirty="0" err="1">
                <a:solidFill>
                  <a:schemeClr val="accent1"/>
                </a:solidFill>
              </a:rPr>
              <a:t>receive</a:t>
            </a:r>
            <a:r>
              <a:rPr lang="fr-CA" b="1" dirty="0">
                <a:solidFill>
                  <a:schemeClr val="accent1"/>
                </a:solidFill>
              </a:rPr>
              <a:t> information </a:t>
            </a:r>
            <a:r>
              <a:rPr lang="fr-CA" dirty="0" err="1"/>
              <a:t>through</a:t>
            </a:r>
            <a:r>
              <a:rPr lang="fr-CA" dirty="0"/>
              <a:t> </a:t>
            </a:r>
            <a:r>
              <a:rPr lang="fr-CA" dirty="0" err="1"/>
              <a:t>their</a:t>
            </a:r>
            <a:r>
              <a:rPr lang="fr-CA" dirty="0"/>
              <a:t> dendrites, </a:t>
            </a:r>
          </a:p>
          <a:p>
            <a:r>
              <a:rPr lang="fr-CA" dirty="0" err="1"/>
              <a:t>They</a:t>
            </a:r>
            <a:r>
              <a:rPr lang="fr-CA" dirty="0"/>
              <a:t> </a:t>
            </a:r>
            <a:r>
              <a:rPr lang="fr-CA" b="1" dirty="0" err="1">
                <a:solidFill>
                  <a:schemeClr val="accent1"/>
                </a:solidFill>
              </a:rPr>
              <a:t>integrate</a:t>
            </a:r>
            <a:r>
              <a:rPr lang="fr-CA" b="1" dirty="0">
                <a:solidFill>
                  <a:schemeClr val="accent1"/>
                </a:solidFill>
              </a:rPr>
              <a:t> information </a:t>
            </a:r>
            <a:r>
              <a:rPr lang="fr-CA" dirty="0"/>
              <a:t>in </a:t>
            </a:r>
            <a:r>
              <a:rPr lang="fr-CA" dirty="0" err="1"/>
              <a:t>their</a:t>
            </a:r>
            <a:r>
              <a:rPr lang="fr-CA" dirty="0"/>
              <a:t> soma,</a:t>
            </a:r>
          </a:p>
          <a:p>
            <a:r>
              <a:rPr lang="fr-CA" dirty="0" err="1"/>
              <a:t>They</a:t>
            </a:r>
            <a:r>
              <a:rPr lang="fr-CA" dirty="0"/>
              <a:t> </a:t>
            </a:r>
            <a:r>
              <a:rPr lang="fr-CA" b="1" dirty="0">
                <a:solidFill>
                  <a:schemeClr val="accent1"/>
                </a:solidFill>
              </a:rPr>
              <a:t>transmit information</a:t>
            </a:r>
            <a:r>
              <a:rPr lang="fr-CA" dirty="0"/>
              <a:t> to </a:t>
            </a:r>
            <a:r>
              <a:rPr lang="fr-CA" dirty="0" err="1"/>
              <a:t>other</a:t>
            </a:r>
            <a:r>
              <a:rPr lang="fr-CA" dirty="0"/>
              <a:t> </a:t>
            </a:r>
            <a:r>
              <a:rPr lang="fr-CA" dirty="0" err="1"/>
              <a:t>neurons</a:t>
            </a:r>
            <a:r>
              <a:rPr lang="fr-CA" dirty="0"/>
              <a:t> </a:t>
            </a:r>
            <a:r>
              <a:rPr lang="fr-CA" dirty="0" err="1"/>
              <a:t>through</a:t>
            </a:r>
            <a:r>
              <a:rPr lang="fr-CA" dirty="0"/>
              <a:t> </a:t>
            </a:r>
            <a:r>
              <a:rPr lang="fr-CA" dirty="0" err="1"/>
              <a:t>their</a:t>
            </a:r>
            <a:r>
              <a:rPr lang="fr-CA" dirty="0"/>
              <a:t> </a:t>
            </a:r>
            <a:r>
              <a:rPr lang="fr-CA" dirty="0" err="1"/>
              <a:t>axon</a:t>
            </a:r>
            <a:r>
              <a:rPr lang="fr-CA" dirty="0"/>
              <a:t>.</a:t>
            </a:r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4098" name="Picture 2" descr="What is a Neuron? - Structure, Functions, and Parts of ...">
            <a:extLst>
              <a:ext uri="{FF2B5EF4-FFF2-40B4-BE49-F238E27FC236}">
                <a16:creationId xmlns:a16="http://schemas.microsoft.com/office/drawing/2014/main" id="{CBA46663-8EEE-4A6A-B0C8-03BDB0586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5177"/>
            <a:ext cx="6250472" cy="31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8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C067EAC-B2B1-48CC-9F20-E4E8D688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50" y="1391372"/>
            <a:ext cx="5449060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75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617E9-B836-4F79-AE9E-1BE7A25D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rgbClr val="0070C0"/>
                </a:solidFill>
              </a:rPr>
              <a:t>Leaky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Integrate</a:t>
            </a:r>
            <a:r>
              <a:rPr lang="fr-CA" b="1" dirty="0">
                <a:solidFill>
                  <a:srgbClr val="0070C0"/>
                </a:solidFill>
              </a:rPr>
              <a:t> and </a:t>
            </a:r>
            <a:r>
              <a:rPr lang="fr-CA" b="1" dirty="0" err="1">
                <a:solidFill>
                  <a:srgbClr val="0070C0"/>
                </a:solidFill>
              </a:rPr>
              <a:t>Fire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models</a:t>
            </a:r>
            <a:r>
              <a:rPr lang="fr-CA" b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06951A9-D2C8-4EA2-8C92-846F2C124BCB}"/>
              </a:ext>
            </a:extLst>
          </p:cNvPr>
          <p:cNvSpPr txBox="1"/>
          <p:nvPr/>
        </p:nvSpPr>
        <p:spPr>
          <a:xfrm>
            <a:off x="838200" y="1495825"/>
            <a:ext cx="8547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Thanks</a:t>
            </a:r>
            <a:r>
              <a:rPr lang="fr-CA" sz="2400" dirty="0"/>
              <a:t> to </a:t>
            </a:r>
            <a:r>
              <a:rPr lang="fr-CA" sz="2400" dirty="0" err="1"/>
              <a:t>their</a:t>
            </a:r>
            <a:r>
              <a:rPr lang="fr-CA" sz="2400" dirty="0"/>
              <a:t> </a:t>
            </a:r>
            <a:r>
              <a:rPr lang="fr-CA" sz="2400" dirty="0" err="1"/>
              <a:t>simplicity</a:t>
            </a:r>
            <a:r>
              <a:rPr lang="fr-CA" sz="2400" dirty="0"/>
              <a:t>, </a:t>
            </a:r>
            <a:r>
              <a:rPr lang="fr-CA" sz="2400" b="1" dirty="0">
                <a:solidFill>
                  <a:schemeClr val="accent1"/>
                </a:solidFill>
              </a:rPr>
              <a:t>LIF</a:t>
            </a:r>
            <a:r>
              <a:rPr lang="fr-CA" sz="2400" dirty="0"/>
              <a:t> </a:t>
            </a:r>
            <a:r>
              <a:rPr lang="fr-CA" sz="2400" dirty="0" err="1"/>
              <a:t>models</a:t>
            </a:r>
            <a:r>
              <a:rPr lang="fr-CA" sz="2400" dirty="0"/>
              <a:t> are </a:t>
            </a:r>
            <a:r>
              <a:rPr lang="fr-CA" sz="2400" dirty="0" err="1"/>
              <a:t>often</a:t>
            </a:r>
            <a:r>
              <a:rPr lang="fr-CA" sz="2400" dirty="0"/>
              <a:t> </a:t>
            </a:r>
            <a:r>
              <a:rPr lang="fr-CA" sz="2400" dirty="0" err="1"/>
              <a:t>used</a:t>
            </a:r>
            <a:r>
              <a:rPr lang="fr-CA" sz="2400" dirty="0"/>
              <a:t> to </a:t>
            </a:r>
            <a:r>
              <a:rPr lang="fr-CA" sz="2400" dirty="0" err="1"/>
              <a:t>describe</a:t>
            </a:r>
            <a:r>
              <a:rPr lang="fr-CA" sz="2400" dirty="0"/>
              <a:t> </a:t>
            </a:r>
            <a:r>
              <a:rPr lang="fr-CA" sz="2400" b="1" dirty="0" err="1">
                <a:solidFill>
                  <a:schemeClr val="accent1"/>
                </a:solidFill>
              </a:rPr>
              <a:t>neurals</a:t>
            </a:r>
            <a:r>
              <a:rPr lang="fr-CA" sz="2400" b="1" dirty="0">
                <a:solidFill>
                  <a:schemeClr val="accent1"/>
                </a:solidFill>
              </a:rPr>
              <a:t> networks</a:t>
            </a:r>
            <a:r>
              <a:rPr lang="fr-CA" sz="24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52D6116-4864-4C6A-9F17-C63FE1EB4709}"/>
                  </a:ext>
                </a:extLst>
              </p:cNvPr>
              <p:cNvSpPr txBox="1"/>
              <p:nvPr/>
            </p:nvSpPr>
            <p:spPr>
              <a:xfrm>
                <a:off x="1817693" y="3777034"/>
                <a:ext cx="6265561" cy="1573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fr-CA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𝑠𝑝𝑖𝑘𝑒</m:t>
                              </m:r>
                            </m:e>
                            <m:sub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fr-CA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CA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𝑟𝑒𝑠𝑒𝑡</m:t>
                          </m:r>
                        </m:sub>
                      </m:sSub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fr-CA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𝑡𝑟𝑒𝑠h</m:t>
                          </m:r>
                        </m:sub>
                      </m:sSub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b="0" dirty="0">
                  <a:solidFill>
                    <a:srgbClr val="0070C0"/>
                  </a:solidFill>
                </a:endParaRPr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52D6116-4864-4C6A-9F17-C63FE1EB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93" y="3777034"/>
                <a:ext cx="6265561" cy="15738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766AE4CF-F33D-489F-A716-B440A3638231}"/>
              </a:ext>
            </a:extLst>
          </p:cNvPr>
          <p:cNvSpPr txBox="1"/>
          <p:nvPr/>
        </p:nvSpPr>
        <p:spPr>
          <a:xfrm>
            <a:off x="926449" y="2556650"/>
            <a:ext cx="814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When</a:t>
            </a:r>
            <a:r>
              <a:rPr lang="fr-CA" sz="2400" dirty="0"/>
              <a:t> </a:t>
            </a:r>
            <a:r>
              <a:rPr lang="fr-CA" sz="2400" dirty="0" err="1"/>
              <a:t>used</a:t>
            </a:r>
            <a:r>
              <a:rPr lang="fr-CA" sz="2400" dirty="0"/>
              <a:t> in a network </a:t>
            </a:r>
            <a:r>
              <a:rPr lang="fr-CA" sz="2400" dirty="0" err="1"/>
              <a:t>context</a:t>
            </a:r>
            <a:r>
              <a:rPr lang="fr-CA" sz="2400" dirty="0"/>
              <a:t>, the </a:t>
            </a:r>
            <a:r>
              <a:rPr lang="fr-CA" sz="2400" dirty="0" err="1"/>
              <a:t>equation</a:t>
            </a:r>
            <a:r>
              <a:rPr lang="fr-CA" sz="2400" dirty="0"/>
              <a:t> </a:t>
            </a:r>
            <a:r>
              <a:rPr lang="fr-CA" sz="2400" dirty="0" err="1"/>
              <a:t>describing</a:t>
            </a:r>
            <a:r>
              <a:rPr lang="fr-CA" sz="2400" dirty="0"/>
              <a:t> the </a:t>
            </a:r>
            <a:r>
              <a:rPr lang="fr-CA" sz="2400" dirty="0" err="1"/>
              <a:t>evolution</a:t>
            </a:r>
            <a:r>
              <a:rPr lang="fr-CA" sz="2400" dirty="0"/>
              <a:t> of LIF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becomes</a:t>
            </a:r>
            <a:r>
              <a:rPr lang="fr-CA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BF52ECA-AD89-4503-8801-2CD84BF1FC05}"/>
                  </a:ext>
                </a:extLst>
              </p:cNvPr>
              <p:cNvSpPr txBox="1"/>
              <p:nvPr/>
            </p:nvSpPr>
            <p:spPr>
              <a:xfrm>
                <a:off x="1068404" y="5350926"/>
                <a:ext cx="83174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dirty="0" err="1"/>
                  <a:t>Here</a:t>
                </a:r>
                <a:r>
                  <a:rPr lang="fr-CA" sz="2400" dirty="0"/>
                  <a:t>, </a:t>
                </a:r>
                <a:r>
                  <a:rPr lang="fr-CA" sz="2400" b="1" i="1" dirty="0" err="1">
                    <a:solidFill>
                      <a:schemeClr val="accent1"/>
                    </a:solidFill>
                  </a:rPr>
                  <a:t>V</a:t>
                </a:r>
                <a:r>
                  <a:rPr lang="fr-CA" sz="2400" b="1" baseline="-25000" dirty="0" err="1">
                    <a:solidFill>
                      <a:schemeClr val="accent1"/>
                    </a:solidFill>
                  </a:rPr>
                  <a:t>j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/>
                  <a:t>stands for the membrane </a:t>
                </a:r>
                <a:r>
                  <a:rPr lang="fr-CA" sz="2400" dirty="0" err="1"/>
                  <a:t>potential</a:t>
                </a:r>
                <a:r>
                  <a:rPr lang="fr-CA" sz="2400" dirty="0"/>
                  <a:t> of </a:t>
                </a:r>
                <a:r>
                  <a:rPr lang="fr-CA" sz="2400" dirty="0" err="1"/>
                  <a:t>neuron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b="1" i="1" dirty="0">
                    <a:solidFill>
                      <a:schemeClr val="accent1"/>
                    </a:solidFill>
                  </a:rPr>
                  <a:t>j</a:t>
                </a:r>
                <a:r>
                  <a:rPr lang="fr-CA" sz="2400" dirty="0"/>
                  <a:t>, </a:t>
                </a:r>
                <a:r>
                  <a:rPr lang="fr-CA" sz="2400" b="1" i="1" dirty="0" err="1">
                    <a:solidFill>
                      <a:schemeClr val="accent1"/>
                    </a:solidFill>
                  </a:rPr>
                  <a:t>w</a:t>
                </a:r>
                <a:r>
                  <a:rPr lang="fr-CA" sz="2400" b="1" i="1" baseline="-25000" dirty="0" err="1">
                    <a:solidFill>
                      <a:schemeClr val="accent1"/>
                    </a:solidFill>
                  </a:rPr>
                  <a:t>ji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the </a:t>
                </a:r>
                <a:r>
                  <a:rPr lang="fr-CA" sz="2400" dirty="0" err="1"/>
                  <a:t>connection</a:t>
                </a:r>
                <a:r>
                  <a:rPr lang="fr-CA" sz="2400" dirty="0"/>
                  <a:t> </a:t>
                </a:r>
                <a:r>
                  <a:rPr lang="fr-CA" sz="2400" dirty="0" err="1"/>
                  <a:t>weight</a:t>
                </a:r>
                <a:r>
                  <a:rPr lang="fr-CA" sz="2400" dirty="0"/>
                  <a:t> </a:t>
                </a:r>
                <a:r>
                  <a:rPr lang="fr-CA" sz="2400" dirty="0" err="1"/>
                  <a:t>from</a:t>
                </a:r>
                <a:r>
                  <a:rPr lang="fr-CA" sz="2400" dirty="0"/>
                  <a:t> </a:t>
                </a:r>
                <a:r>
                  <a:rPr lang="fr-CA" sz="2400" dirty="0" err="1"/>
                  <a:t>neuron</a:t>
                </a:r>
                <a:r>
                  <a:rPr lang="fr-CA" sz="2400" dirty="0"/>
                  <a:t> </a:t>
                </a:r>
                <a:r>
                  <a:rPr lang="fr-CA" sz="2400" b="1" i="1" dirty="0">
                    <a:solidFill>
                      <a:schemeClr val="accent1"/>
                    </a:solidFill>
                  </a:rPr>
                  <a:t>j</a:t>
                </a:r>
                <a:r>
                  <a:rPr lang="fr-CA" sz="2400" dirty="0"/>
                  <a:t> to </a:t>
                </a:r>
                <a:r>
                  <a:rPr lang="fr-CA" sz="2400" dirty="0" err="1"/>
                  <a:t>neuron</a:t>
                </a:r>
                <a:r>
                  <a:rPr lang="fr-CA" sz="2400" dirty="0"/>
                  <a:t> </a:t>
                </a:r>
                <a:r>
                  <a:rPr lang="fr-CA" sz="2400" b="1" i="1" dirty="0">
                    <a:solidFill>
                      <a:schemeClr val="accent1"/>
                    </a:solidFill>
                  </a:rPr>
                  <a:t>i</a:t>
                </a:r>
                <a:r>
                  <a:rPr lang="fr-CA" sz="2400" dirty="0"/>
                  <a:t>, </a:t>
                </a:r>
                <a:r>
                  <a:rPr lang="fr-CA" sz="2400" b="1" i="1" dirty="0" err="1">
                    <a:solidFill>
                      <a:schemeClr val="accent1"/>
                    </a:solidFill>
                  </a:rPr>
                  <a:t>spike</a:t>
                </a:r>
                <a:r>
                  <a:rPr lang="fr-CA" sz="2400" b="1" i="1" baseline="-25000" dirty="0" err="1">
                    <a:solidFill>
                      <a:schemeClr val="accent1"/>
                    </a:solidFill>
                  </a:rPr>
                  <a:t>i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the time of </a:t>
                </a:r>
                <a:r>
                  <a:rPr lang="fr-CA" sz="2400" dirty="0" err="1"/>
                  <a:t>occurrance</a:t>
                </a:r>
                <a:r>
                  <a:rPr lang="fr-CA" sz="2400" dirty="0"/>
                  <a:t> of a spike in </a:t>
                </a:r>
                <a:r>
                  <a:rPr lang="fr-CA" sz="2400" dirty="0" err="1"/>
                  <a:t>neuron</a:t>
                </a:r>
                <a:r>
                  <a:rPr lang="fr-CA" sz="2400" dirty="0"/>
                  <a:t> </a:t>
                </a:r>
                <a:r>
                  <a:rPr lang="fr-CA" sz="2400" b="1" i="1" dirty="0">
                    <a:solidFill>
                      <a:schemeClr val="accent1"/>
                    </a:solidFill>
                  </a:rPr>
                  <a:t>i</a:t>
                </a:r>
                <a:r>
                  <a:rPr lang="fr-CA" sz="2400" dirty="0"/>
                  <a:t> and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the Dirac delta.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BF52ECA-AD89-4503-8801-2CD84BF1F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04" y="5350926"/>
                <a:ext cx="8317448" cy="1200329"/>
              </a:xfrm>
              <a:prstGeom prst="rect">
                <a:avLst/>
              </a:prstGeom>
              <a:blipFill>
                <a:blip r:embed="rId3"/>
                <a:stretch>
                  <a:fillRect l="-1099" t="-4061" r="-659" b="-1066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1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EA9224-E6FB-416A-A4B0-1CB6A94A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rgbClr val="0070C0"/>
                </a:solidFill>
              </a:rPr>
              <a:t>Leaky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Integrate</a:t>
            </a:r>
            <a:r>
              <a:rPr lang="fr-CA" b="1" dirty="0">
                <a:solidFill>
                  <a:srgbClr val="0070C0"/>
                </a:solidFill>
              </a:rPr>
              <a:t> and </a:t>
            </a:r>
            <a:r>
              <a:rPr lang="fr-CA" b="1" dirty="0" err="1">
                <a:solidFill>
                  <a:srgbClr val="0070C0"/>
                </a:solidFill>
              </a:rPr>
              <a:t>Fire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models</a:t>
            </a:r>
            <a:r>
              <a:rPr lang="fr-CA" b="1" dirty="0">
                <a:solidFill>
                  <a:srgbClr val="0070C0"/>
                </a:solidFill>
              </a:rPr>
              <a:t>.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E7B27-4873-4D21-A27D-40A98303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apply</a:t>
            </a:r>
            <a:r>
              <a:rPr lang="fr-CA" dirty="0"/>
              <a:t> the LIF model to neural networks 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random</a:t>
            </a:r>
            <a:r>
              <a:rPr lang="fr-CA" dirty="0"/>
              <a:t> structure. 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investigate</a:t>
            </a:r>
            <a:endParaRPr lang="fr-CA" dirty="0"/>
          </a:p>
          <a:p>
            <a:r>
              <a:rPr lang="fr-CA" dirty="0"/>
              <a:t>A </a:t>
            </a:r>
            <a:r>
              <a:rPr lang="fr-CA" dirty="0" err="1"/>
              <a:t>completely</a:t>
            </a:r>
            <a:r>
              <a:rPr lang="fr-CA" dirty="0"/>
              <a:t> </a:t>
            </a:r>
            <a:r>
              <a:rPr lang="fr-CA" dirty="0" err="1"/>
              <a:t>random</a:t>
            </a:r>
            <a:r>
              <a:rPr lang="fr-CA" dirty="0"/>
              <a:t> network (</a:t>
            </a:r>
            <a:r>
              <a:rPr lang="fr-CA" dirty="0" err="1"/>
              <a:t>Erdos-Renyi</a:t>
            </a:r>
            <a:r>
              <a:rPr lang="fr-CA" dirty="0"/>
              <a:t>).</a:t>
            </a:r>
          </a:p>
          <a:p>
            <a:r>
              <a:rPr lang="fr-CA" dirty="0"/>
              <a:t>A </a:t>
            </a:r>
            <a:r>
              <a:rPr lang="fr-CA" dirty="0" err="1"/>
              <a:t>feed</a:t>
            </a:r>
            <a:r>
              <a:rPr lang="fr-CA" dirty="0"/>
              <a:t> </a:t>
            </a:r>
            <a:r>
              <a:rPr lang="fr-CA" dirty="0" err="1"/>
              <a:t>forward</a:t>
            </a:r>
            <a:r>
              <a:rPr lang="fr-CA" dirty="0"/>
              <a:t> network.</a:t>
            </a:r>
          </a:p>
          <a:p>
            <a:r>
              <a:rPr lang="fr-CA" dirty="0"/>
              <a:t>A network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negative</a:t>
            </a:r>
            <a:r>
              <a:rPr lang="fr-CA" dirty="0"/>
              <a:t> feedback </a:t>
            </a:r>
            <a:r>
              <a:rPr lang="fr-CA" dirty="0" err="1"/>
              <a:t>loop</a:t>
            </a:r>
            <a:r>
              <a:rPr lang="fr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143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4A9C346-99B3-4A66-8329-E69A1B81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8" y="2760728"/>
            <a:ext cx="3572374" cy="25768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D5BF02-B63B-4080-B7DD-8F020A9B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002" y="2302600"/>
            <a:ext cx="3984154" cy="34931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A989501-45BC-4307-8BE6-582FC68A0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914" y="2293129"/>
            <a:ext cx="4267086" cy="348972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6A6C443-4ED7-4700-91AE-AE8D63FE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LIF model on a </a:t>
            </a:r>
            <a:r>
              <a:rPr lang="fr-CA" b="1" dirty="0" err="1">
                <a:solidFill>
                  <a:srgbClr val="0070C0"/>
                </a:solidFill>
              </a:rPr>
              <a:t>completely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random</a:t>
            </a:r>
            <a:r>
              <a:rPr lang="fr-CA" b="1" dirty="0">
                <a:solidFill>
                  <a:srgbClr val="0070C0"/>
                </a:solidFill>
              </a:rPr>
              <a:t> network.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8725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DFBD651-92C9-4A5E-9752-4E254E1D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6" y="3140873"/>
            <a:ext cx="4444181" cy="23876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88547A-A35C-4E61-9C9F-5CC4E994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075" y="2662085"/>
            <a:ext cx="4042184" cy="37324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9CAD388-6155-4A88-808F-9D35988D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315" y="3061802"/>
            <a:ext cx="3715175" cy="293303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A54D889E-7427-4992-8AFA-044495715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LIF model on a </a:t>
            </a:r>
            <a:r>
              <a:rPr lang="fr-CA" b="1" dirty="0" err="1">
                <a:solidFill>
                  <a:srgbClr val="0070C0"/>
                </a:solidFill>
              </a:rPr>
              <a:t>feedforward</a:t>
            </a:r>
            <a:r>
              <a:rPr lang="fr-CA" b="1" dirty="0">
                <a:solidFill>
                  <a:srgbClr val="0070C0"/>
                </a:solidFill>
              </a:rPr>
              <a:t> network.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15320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41F91A8-8DBF-4D5C-8EB8-8571DBA3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3" y="3068951"/>
            <a:ext cx="2725100" cy="29413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70E897-EBAB-4B6A-A1D8-10ADE11C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23" y="2760622"/>
            <a:ext cx="4177873" cy="35580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2445F8-B0AB-4201-9BF1-AB3A31CB9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537" y="2971690"/>
            <a:ext cx="4101263" cy="313589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5731EDFC-5A5C-4A52-8D51-4DB11E94A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LIF model on a network </a:t>
            </a:r>
            <a:r>
              <a:rPr lang="fr-CA" b="1" dirty="0" err="1">
                <a:solidFill>
                  <a:srgbClr val="0070C0"/>
                </a:solidFill>
              </a:rPr>
              <a:t>with</a:t>
            </a:r>
            <a:r>
              <a:rPr lang="fr-CA" b="1" dirty="0">
                <a:solidFill>
                  <a:srgbClr val="0070C0"/>
                </a:solidFill>
              </a:rPr>
              <a:t> a </a:t>
            </a:r>
            <a:r>
              <a:rPr lang="fr-CA" b="1" dirty="0" err="1">
                <a:solidFill>
                  <a:srgbClr val="0070C0"/>
                </a:solidFill>
              </a:rPr>
              <a:t>negative</a:t>
            </a:r>
            <a:r>
              <a:rPr lang="fr-CA" b="1" dirty="0">
                <a:solidFill>
                  <a:srgbClr val="0070C0"/>
                </a:solidFill>
              </a:rPr>
              <a:t> feedback </a:t>
            </a:r>
            <a:r>
              <a:rPr lang="fr-CA" b="1" dirty="0" err="1">
                <a:solidFill>
                  <a:srgbClr val="0070C0"/>
                </a:solidFill>
              </a:rPr>
              <a:t>loop</a:t>
            </a:r>
            <a:r>
              <a:rPr lang="fr-CA" b="1" dirty="0">
                <a:solidFill>
                  <a:srgbClr val="0070C0"/>
                </a:solidFill>
              </a:rPr>
              <a:t>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12266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E4397-6937-4981-A210-92CCBF31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</a:t>
            </a:r>
            <a:r>
              <a:rPr lang="fr-CA" b="1" dirty="0" err="1">
                <a:solidFill>
                  <a:schemeClr val="accent1"/>
                </a:solidFill>
              </a:rPr>
              <a:t>Izhikevich</a:t>
            </a:r>
            <a:r>
              <a:rPr lang="fr-CA" b="1" dirty="0">
                <a:solidFill>
                  <a:schemeClr val="accent1"/>
                </a:solidFill>
              </a:rPr>
              <a:t>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1E4A54-B463-458B-B267-14A63A39397A}"/>
              </a:ext>
            </a:extLst>
          </p:cNvPr>
          <p:cNvSpPr txBox="1"/>
          <p:nvPr/>
        </p:nvSpPr>
        <p:spPr>
          <a:xfrm>
            <a:off x="838200" y="1602658"/>
            <a:ext cx="7096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Izikevich</a:t>
            </a:r>
            <a:r>
              <a:rPr lang="fr-CA" sz="2400" dirty="0"/>
              <a:t> model </a:t>
            </a:r>
            <a:r>
              <a:rPr lang="fr-CA" sz="2400" dirty="0" err="1"/>
              <a:t>is</a:t>
            </a:r>
            <a:r>
              <a:rPr lang="fr-CA" sz="2400" dirty="0"/>
              <a:t> a modification of the LIF model.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4B5570-F76D-469D-B903-BD5B92E9D092}"/>
              </a:ext>
            </a:extLst>
          </p:cNvPr>
          <p:cNvSpPr txBox="1"/>
          <p:nvPr/>
        </p:nvSpPr>
        <p:spPr>
          <a:xfrm>
            <a:off x="838200" y="2644170"/>
            <a:ext cx="9517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Objective: </a:t>
            </a:r>
            <a:r>
              <a:rPr lang="fr-CA" sz="2400" dirty="0" err="1"/>
              <a:t>Biological</a:t>
            </a:r>
            <a:r>
              <a:rPr lang="fr-CA" sz="2400" dirty="0"/>
              <a:t> </a:t>
            </a:r>
            <a:r>
              <a:rPr lang="fr-CA" sz="2400" dirty="0" err="1"/>
              <a:t>neurons</a:t>
            </a:r>
            <a:r>
              <a:rPr lang="fr-CA" sz="2400" dirty="0"/>
              <a:t> have </a:t>
            </a:r>
            <a:r>
              <a:rPr lang="fr-CA" sz="2400" dirty="0" err="1"/>
              <a:t>different</a:t>
            </a:r>
            <a:r>
              <a:rPr lang="fr-CA" sz="2400" dirty="0"/>
              <a:t> spike patterns.  </a:t>
            </a:r>
            <a:r>
              <a:rPr lang="fr-CA" sz="2400" dirty="0" err="1"/>
              <a:t>Some</a:t>
            </a:r>
            <a:r>
              <a:rPr lang="fr-CA" sz="2400" dirty="0"/>
              <a:t> </a:t>
            </a:r>
            <a:r>
              <a:rPr lang="fr-CA" sz="2400" dirty="0" err="1"/>
              <a:t>neurons</a:t>
            </a:r>
            <a:r>
              <a:rPr lang="fr-CA" sz="2400" dirty="0"/>
              <a:t> are </a:t>
            </a:r>
            <a:r>
              <a:rPr lang="fr-CA" sz="2400" dirty="0" err="1"/>
              <a:t>intrinsically</a:t>
            </a:r>
            <a:r>
              <a:rPr lang="fr-CA" sz="2400" dirty="0"/>
              <a:t> </a:t>
            </a:r>
            <a:r>
              <a:rPr lang="fr-CA" sz="2400" dirty="0" err="1"/>
              <a:t>bursting</a:t>
            </a:r>
            <a:r>
              <a:rPr lang="fr-CA" sz="2400" dirty="0"/>
              <a:t>.</a:t>
            </a:r>
          </a:p>
          <a:p>
            <a:endParaRPr lang="fr-CA" sz="2400" dirty="0"/>
          </a:p>
          <a:p>
            <a:r>
              <a:rPr lang="fr-CA" sz="2400" dirty="0"/>
              <a:t>The </a:t>
            </a:r>
            <a:r>
              <a:rPr lang="fr-CA" sz="2400" dirty="0" err="1"/>
              <a:t>Izikevich</a:t>
            </a:r>
            <a:r>
              <a:rPr lang="fr-CA" sz="2400" dirty="0"/>
              <a:t> model </a:t>
            </a:r>
            <a:r>
              <a:rPr lang="fr-CA" sz="2400" dirty="0" err="1"/>
              <a:t>allows</a:t>
            </a:r>
            <a:r>
              <a:rPr lang="fr-CA" sz="2400" dirty="0"/>
              <a:t> to </a:t>
            </a:r>
            <a:r>
              <a:rPr lang="fr-CA" sz="2400" dirty="0" err="1"/>
              <a:t>replicate</a:t>
            </a:r>
            <a:r>
              <a:rPr lang="fr-CA" sz="2400" dirty="0"/>
              <a:t> </a:t>
            </a:r>
            <a:r>
              <a:rPr lang="fr-CA" sz="2400" dirty="0" err="1"/>
              <a:t>different</a:t>
            </a:r>
            <a:r>
              <a:rPr lang="fr-CA" sz="2400" dirty="0"/>
              <a:t> types of </a:t>
            </a:r>
            <a:r>
              <a:rPr lang="fr-CA" sz="2400" dirty="0" err="1"/>
              <a:t>spiking</a:t>
            </a:r>
            <a:r>
              <a:rPr lang="fr-CA" sz="2400" dirty="0"/>
              <a:t> patterns.  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014A207-1872-4BB7-9CEF-052A6ADF3D60}"/>
              </a:ext>
            </a:extLst>
          </p:cNvPr>
          <p:cNvSpPr txBox="1"/>
          <p:nvPr/>
        </p:nvSpPr>
        <p:spPr>
          <a:xfrm>
            <a:off x="838200" y="4611330"/>
            <a:ext cx="771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Izikevich</a:t>
            </a:r>
            <a:r>
              <a:rPr lang="fr-CA" sz="2400" dirty="0"/>
              <a:t> model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defined</a:t>
            </a:r>
            <a:r>
              <a:rPr lang="fr-CA" sz="2400" dirty="0"/>
              <a:t> by the </a:t>
            </a:r>
            <a:r>
              <a:rPr lang="fr-CA" sz="2400" dirty="0" err="1"/>
              <a:t>following</a:t>
            </a:r>
            <a:r>
              <a:rPr lang="fr-CA" sz="2400" dirty="0"/>
              <a:t> </a:t>
            </a:r>
            <a:r>
              <a:rPr lang="fr-CA" sz="2400" dirty="0" err="1"/>
              <a:t>equations</a:t>
            </a:r>
            <a:r>
              <a:rPr lang="fr-CA" sz="2400" dirty="0"/>
              <a:t>:</a:t>
            </a: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4D7F0D-C926-426B-9B5B-14601ABE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89" y="5562050"/>
            <a:ext cx="5199727" cy="10964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D83D0D-9FE5-42FF-A070-8B20313A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16" y="5633884"/>
            <a:ext cx="4964026" cy="7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67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DCF6A56-F619-4F51-BD7F-65CA002D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82" y="5182514"/>
            <a:ext cx="3609976" cy="15402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981601E-103D-416B-8EA6-732D5B2FA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99" y="1493726"/>
            <a:ext cx="7195676" cy="353162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E796138-9A22-4814-8407-9E00DBB0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</a:t>
            </a:r>
            <a:r>
              <a:rPr lang="fr-CA" b="1" dirty="0" err="1">
                <a:solidFill>
                  <a:schemeClr val="accent1"/>
                </a:solidFill>
              </a:rPr>
              <a:t>Izhikevich</a:t>
            </a:r>
            <a:r>
              <a:rPr lang="fr-CA" b="1" dirty="0">
                <a:solidFill>
                  <a:schemeClr val="accent1"/>
                </a:solidFill>
              </a:rPr>
              <a:t>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A6F0C-6DD5-4384-A153-C6597E60BF4A}"/>
              </a:ext>
            </a:extLst>
          </p:cNvPr>
          <p:cNvSpPr/>
          <p:nvPr/>
        </p:nvSpPr>
        <p:spPr>
          <a:xfrm>
            <a:off x="5416037" y="5583310"/>
            <a:ext cx="5047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https://www.izhikevich.org/publications/spikes.htm</a:t>
            </a:r>
          </a:p>
        </p:txBody>
      </p:sp>
    </p:spTree>
    <p:extLst>
      <p:ext uri="{BB962C8B-B14F-4D97-AF65-F5344CB8AC3E}">
        <p14:creationId xmlns:p14="http://schemas.microsoft.com/office/powerpoint/2010/main" val="3392505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364FD6D-091D-4423-AA00-68C646B98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26" y="2408904"/>
            <a:ext cx="4653471" cy="3348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C26C00-2607-45B4-AE5A-D63159CE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7100"/>
            <a:ext cx="4408162" cy="348012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8119CBDC-644F-41C4-8F72-45B50571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0" y="89821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</a:t>
            </a:r>
            <a:r>
              <a:rPr lang="fr-CA" b="1" dirty="0" err="1">
                <a:solidFill>
                  <a:schemeClr val="accent1"/>
                </a:solidFill>
              </a:rPr>
              <a:t>Izhikevich</a:t>
            </a:r>
            <a:r>
              <a:rPr lang="fr-CA" b="1" dirty="0">
                <a:solidFill>
                  <a:schemeClr val="accent1"/>
                </a:solidFill>
              </a:rPr>
              <a:t> model on a network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D13B19-38E1-4BC6-9BA8-ED3712119536}"/>
              </a:ext>
            </a:extLst>
          </p:cNvPr>
          <p:cNvSpPr txBox="1"/>
          <p:nvPr/>
        </p:nvSpPr>
        <p:spPr>
          <a:xfrm>
            <a:off x="1209368" y="1275799"/>
            <a:ext cx="9773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We</a:t>
            </a:r>
            <a:r>
              <a:rPr lang="fr-CA" sz="2400" dirty="0"/>
              <a:t> launch the </a:t>
            </a:r>
            <a:r>
              <a:rPr lang="fr-CA" sz="2400" dirty="0" err="1"/>
              <a:t>Izhikevich</a:t>
            </a:r>
            <a:r>
              <a:rPr lang="fr-CA" sz="2400" dirty="0"/>
              <a:t>  model on a network of </a:t>
            </a:r>
            <a:r>
              <a:rPr lang="fr-CA" sz="2400" dirty="0" err="1"/>
              <a:t>randomly</a:t>
            </a:r>
            <a:r>
              <a:rPr lang="fr-CA" sz="2400" dirty="0"/>
              <a:t> </a:t>
            </a:r>
            <a:r>
              <a:rPr lang="fr-CA" sz="2400" dirty="0" err="1"/>
              <a:t>connected</a:t>
            </a:r>
            <a:r>
              <a:rPr lang="fr-CA" sz="2400" dirty="0"/>
              <a:t>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with</a:t>
            </a:r>
            <a:r>
              <a:rPr lang="fr-CA" sz="2400" dirty="0"/>
              <a:t> 800 </a:t>
            </a:r>
            <a:r>
              <a:rPr lang="fr-CA" sz="2400" dirty="0" err="1"/>
              <a:t>excitatory</a:t>
            </a:r>
            <a:r>
              <a:rPr lang="fr-CA" sz="2400" dirty="0"/>
              <a:t> and 200 </a:t>
            </a:r>
            <a:r>
              <a:rPr lang="fr-CA" sz="2400" dirty="0" err="1"/>
              <a:t>inhibitory</a:t>
            </a:r>
            <a:r>
              <a:rPr lang="fr-CA" sz="2400" dirty="0"/>
              <a:t> </a:t>
            </a:r>
            <a:r>
              <a:rPr lang="fr-CA" sz="2400" dirty="0" err="1"/>
              <a:t>neurons</a:t>
            </a:r>
            <a:r>
              <a:rPr lang="fr-CA" sz="2400" dirty="0"/>
              <a:t>.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6420B1-975F-4858-9D65-A4B27607601D}"/>
              </a:ext>
            </a:extLst>
          </p:cNvPr>
          <p:cNvSpPr txBox="1"/>
          <p:nvPr/>
        </p:nvSpPr>
        <p:spPr>
          <a:xfrm>
            <a:off x="1175987" y="5725210"/>
            <a:ext cx="866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author</a:t>
            </a:r>
            <a:r>
              <a:rPr lang="fr-CA" sz="2400" dirty="0"/>
              <a:t> claims </a:t>
            </a:r>
            <a:r>
              <a:rPr lang="fr-CA" sz="2400" dirty="0" err="1"/>
              <a:t>that</a:t>
            </a:r>
            <a:r>
              <a:rPr lang="fr-CA" sz="2400" dirty="0"/>
              <a:t> the model can </a:t>
            </a:r>
            <a:r>
              <a:rPr lang="fr-CA" sz="2400" dirty="0" err="1"/>
              <a:t>replicate</a:t>
            </a:r>
            <a:r>
              <a:rPr lang="fr-CA" sz="2400" dirty="0"/>
              <a:t> </a:t>
            </a:r>
            <a:r>
              <a:rPr lang="fr-CA" sz="2400" dirty="0" err="1"/>
              <a:t>characteristic</a:t>
            </a:r>
            <a:r>
              <a:rPr lang="fr-CA" sz="2400" dirty="0"/>
              <a:t> </a:t>
            </a:r>
            <a:r>
              <a:rPr lang="fr-CA" sz="2400" dirty="0" err="1"/>
              <a:t>frequencies</a:t>
            </a:r>
            <a:r>
              <a:rPr lang="fr-CA" sz="2400" dirty="0"/>
              <a:t> of </a:t>
            </a:r>
            <a:r>
              <a:rPr lang="fr-CA" sz="2400" dirty="0" err="1"/>
              <a:t>brain</a:t>
            </a:r>
            <a:r>
              <a:rPr lang="fr-CA" sz="2400" dirty="0"/>
              <a:t> </a:t>
            </a:r>
            <a:r>
              <a:rPr lang="fr-CA" sz="2400" dirty="0" err="1"/>
              <a:t>activity</a:t>
            </a:r>
            <a:r>
              <a:rPr lang="fr-CA" sz="2400" dirty="0"/>
              <a:t>.  (alpha and gamma). </a:t>
            </a:r>
          </a:p>
        </p:txBody>
      </p:sp>
    </p:spTree>
    <p:extLst>
      <p:ext uri="{BB962C8B-B14F-4D97-AF65-F5344CB8AC3E}">
        <p14:creationId xmlns:p14="http://schemas.microsoft.com/office/powerpoint/2010/main" val="2239959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E2E13D-FCB3-4D6D-A558-577EC30B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206" y="148750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Wilson-Cowan (WC) </a:t>
            </a:r>
            <a:r>
              <a:rPr lang="fr-CA" b="1" dirty="0" err="1">
                <a:solidFill>
                  <a:srgbClr val="0070C0"/>
                </a:solidFill>
              </a:rPr>
              <a:t>models</a:t>
            </a:r>
            <a:endParaRPr lang="fr-CA" b="1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319686-F682-4C5D-8A9C-FFE6A28A48B1}"/>
              </a:ext>
            </a:extLst>
          </p:cNvPr>
          <p:cNvSpPr txBox="1"/>
          <p:nvPr/>
        </p:nvSpPr>
        <p:spPr>
          <a:xfrm>
            <a:off x="770021" y="1441945"/>
            <a:ext cx="8806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Another</a:t>
            </a:r>
            <a:r>
              <a:rPr lang="fr-CA" sz="2400" dirty="0"/>
              <a:t> </a:t>
            </a:r>
            <a:r>
              <a:rPr lang="fr-CA" sz="2400" dirty="0" err="1"/>
              <a:t>approach</a:t>
            </a:r>
            <a:r>
              <a:rPr lang="fr-CA" sz="2400" dirty="0"/>
              <a:t> to </a:t>
            </a:r>
            <a:r>
              <a:rPr lang="fr-CA" sz="2400" dirty="0" err="1"/>
              <a:t>simplify</a:t>
            </a:r>
            <a:r>
              <a:rPr lang="fr-CA" sz="2400" dirty="0"/>
              <a:t> </a:t>
            </a:r>
            <a:r>
              <a:rPr lang="fr-CA" sz="2400" dirty="0" err="1"/>
              <a:t>models</a:t>
            </a:r>
            <a:r>
              <a:rPr lang="fr-CA" sz="2400" dirty="0"/>
              <a:t> of neural </a:t>
            </a:r>
            <a:r>
              <a:rPr lang="fr-CA" sz="2400" dirty="0" err="1"/>
              <a:t>activity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to </a:t>
            </a:r>
            <a:r>
              <a:rPr lang="fr-CA" sz="2400" dirty="0" err="1"/>
              <a:t>divide</a:t>
            </a:r>
            <a:r>
              <a:rPr lang="fr-CA" sz="2400" dirty="0"/>
              <a:t> the states of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into</a:t>
            </a:r>
            <a:r>
              <a:rPr lang="fr-CA" sz="2400" dirty="0"/>
              <a:t> a </a:t>
            </a:r>
            <a:r>
              <a:rPr lang="fr-CA" sz="2400" dirty="0" err="1"/>
              <a:t>finite</a:t>
            </a:r>
            <a:r>
              <a:rPr lang="fr-CA" sz="2400" dirty="0"/>
              <a:t> set of possible states </a:t>
            </a:r>
            <a:r>
              <a:rPr lang="fr-CA" sz="2400" dirty="0" err="1"/>
              <a:t>according</a:t>
            </a:r>
            <a:r>
              <a:rPr lang="fr-CA" sz="2400" dirty="0"/>
              <a:t> to </a:t>
            </a:r>
            <a:r>
              <a:rPr lang="fr-CA" sz="2400" dirty="0" err="1"/>
              <a:t>their</a:t>
            </a:r>
            <a:r>
              <a:rPr lang="fr-CA" sz="2400" dirty="0"/>
              <a:t> </a:t>
            </a:r>
            <a:r>
              <a:rPr lang="fr-CA" sz="2400" dirty="0" err="1"/>
              <a:t>level</a:t>
            </a:r>
            <a:r>
              <a:rPr lang="fr-CA" sz="2400" dirty="0"/>
              <a:t> of </a:t>
            </a:r>
            <a:r>
              <a:rPr lang="fr-CA" sz="2400" dirty="0" err="1"/>
              <a:t>activity</a:t>
            </a:r>
            <a:r>
              <a:rPr lang="fr-CA" sz="2400" dirty="0"/>
              <a:t>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9D54AA-50CF-4A20-AF8C-2BA4812E0873}"/>
              </a:ext>
            </a:extLst>
          </p:cNvPr>
          <p:cNvSpPr txBox="1"/>
          <p:nvPr/>
        </p:nvSpPr>
        <p:spPr>
          <a:xfrm>
            <a:off x="8086770" y="3843129"/>
            <a:ext cx="140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Susceptible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A98BE8F-B150-44EC-A29C-AFC5755EECBF}"/>
              </a:ext>
            </a:extLst>
          </p:cNvPr>
          <p:cNvSpPr txBox="1"/>
          <p:nvPr/>
        </p:nvSpPr>
        <p:spPr>
          <a:xfrm>
            <a:off x="9317385" y="5413111"/>
            <a:ext cx="847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Active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7042785-BA1A-48AD-B273-8D46185DF756}"/>
              </a:ext>
            </a:extLst>
          </p:cNvPr>
          <p:cNvSpPr txBox="1"/>
          <p:nvPr/>
        </p:nvSpPr>
        <p:spPr>
          <a:xfrm>
            <a:off x="7346391" y="5173435"/>
            <a:ext cx="146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 err="1"/>
              <a:t>Refractory</a:t>
            </a:r>
            <a:endParaRPr lang="fr-CA" sz="2000" b="1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37EB2082-DF8A-41BA-B578-6D781CF033A9}"/>
              </a:ext>
            </a:extLst>
          </p:cNvPr>
          <p:cNvSpPr/>
          <p:nvPr/>
        </p:nvSpPr>
        <p:spPr>
          <a:xfrm rot="1286733">
            <a:off x="8326603" y="4156160"/>
            <a:ext cx="1606577" cy="1586996"/>
          </a:xfrm>
          <a:prstGeom prst="arc">
            <a:avLst>
              <a:gd name="adj1" fmla="val 16200010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E43C464-72AB-41A9-B09B-A031E11BD2C7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9790741" y="5243354"/>
            <a:ext cx="86824" cy="1648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917CD672-7796-412A-BDDD-4CEF1C6EDCEA}"/>
              </a:ext>
            </a:extLst>
          </p:cNvPr>
          <p:cNvSpPr/>
          <p:nvPr/>
        </p:nvSpPr>
        <p:spPr>
          <a:xfrm rot="14770803">
            <a:off x="7579635" y="4306638"/>
            <a:ext cx="1474097" cy="1300584"/>
          </a:xfrm>
          <a:prstGeom prst="arc">
            <a:avLst>
              <a:gd name="adj1" fmla="val 16200010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0EBA881-A102-4D99-B9B9-373CBAA056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8019016" y="4245896"/>
            <a:ext cx="228807" cy="36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139EBA59-3C5E-4D4D-A26F-9D77DBC60592}"/>
              </a:ext>
            </a:extLst>
          </p:cNvPr>
          <p:cNvSpPr/>
          <p:nvPr/>
        </p:nvSpPr>
        <p:spPr>
          <a:xfrm rot="8506373">
            <a:off x="7941424" y="4414199"/>
            <a:ext cx="1843052" cy="1564801"/>
          </a:xfrm>
          <a:prstGeom prst="arc">
            <a:avLst>
              <a:gd name="adj1" fmla="val 16200010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184CA8E-C550-4734-8E4E-0A6FEE720236}"/>
              </a:ext>
            </a:extLst>
          </p:cNvPr>
          <p:cNvCxnSpPr>
            <a:cxnSpLocks/>
            <a:stCxn id="31" idx="2"/>
            <a:endCxn id="16" idx="2"/>
          </p:cNvCxnSpPr>
          <p:nvPr/>
        </p:nvCxnSpPr>
        <p:spPr>
          <a:xfrm flipH="1" flipV="1">
            <a:off x="8078520" y="5573545"/>
            <a:ext cx="60512" cy="1932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02F3C4B1-7FE7-4810-8FAF-07DBFFE64639}"/>
              </a:ext>
            </a:extLst>
          </p:cNvPr>
          <p:cNvSpPr txBox="1"/>
          <p:nvPr/>
        </p:nvSpPr>
        <p:spPr>
          <a:xfrm>
            <a:off x="770021" y="3482381"/>
            <a:ext cx="420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0070C0"/>
                </a:solidFill>
              </a:rPr>
              <a:t>Active: </a:t>
            </a:r>
            <a:r>
              <a:rPr lang="fr-CA" sz="2400" dirty="0"/>
              <a:t>The </a:t>
            </a:r>
            <a:r>
              <a:rPr lang="fr-CA" sz="2400" dirty="0" err="1"/>
              <a:t>neuron</a:t>
            </a:r>
            <a:r>
              <a:rPr lang="fr-CA" sz="2400" dirty="0"/>
              <a:t> </a:t>
            </a:r>
            <a:r>
              <a:rPr lang="fr-CA" sz="2400" dirty="0" err="1"/>
              <a:t>emits</a:t>
            </a:r>
            <a:r>
              <a:rPr lang="fr-CA" sz="2400" dirty="0"/>
              <a:t> an action </a:t>
            </a:r>
            <a:r>
              <a:rPr lang="fr-CA" sz="2400" dirty="0" err="1"/>
              <a:t>potential</a:t>
            </a:r>
            <a:r>
              <a:rPr lang="fr-CA" sz="2400" dirty="0"/>
              <a:t>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CE67D06-DA3E-46CA-B02B-C77AA8945D42}"/>
              </a:ext>
            </a:extLst>
          </p:cNvPr>
          <p:cNvSpPr txBox="1"/>
          <p:nvPr/>
        </p:nvSpPr>
        <p:spPr>
          <a:xfrm>
            <a:off x="770021" y="4501794"/>
            <a:ext cx="4682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0070C0"/>
                </a:solidFill>
              </a:rPr>
              <a:t>Susceptible:  </a:t>
            </a:r>
            <a:r>
              <a:rPr lang="fr-CA" sz="2400" dirty="0" err="1"/>
              <a:t>Neurons</a:t>
            </a:r>
            <a:r>
              <a:rPr lang="fr-CA" sz="2400" dirty="0"/>
              <a:t> are at </a:t>
            </a:r>
            <a:r>
              <a:rPr lang="fr-CA" sz="2400" dirty="0" err="1"/>
              <a:t>resting</a:t>
            </a:r>
            <a:r>
              <a:rPr lang="fr-CA" sz="2400" dirty="0"/>
              <a:t> state but  can </a:t>
            </a:r>
            <a:r>
              <a:rPr lang="fr-CA" sz="2400" dirty="0" err="1"/>
              <a:t>become</a:t>
            </a:r>
            <a:r>
              <a:rPr lang="fr-CA" sz="2400" dirty="0"/>
              <a:t> active if </a:t>
            </a:r>
            <a:r>
              <a:rPr lang="fr-CA" sz="2400" dirty="0" err="1"/>
              <a:t>they</a:t>
            </a:r>
            <a:r>
              <a:rPr lang="fr-CA" sz="2400" dirty="0"/>
              <a:t> </a:t>
            </a:r>
            <a:r>
              <a:rPr lang="fr-CA" sz="2400" dirty="0" err="1"/>
              <a:t>receive</a:t>
            </a:r>
            <a:r>
              <a:rPr lang="fr-CA" sz="2400" dirty="0"/>
              <a:t> </a:t>
            </a:r>
            <a:r>
              <a:rPr lang="fr-CA" sz="2400" dirty="0" err="1"/>
              <a:t>enough</a:t>
            </a:r>
            <a:r>
              <a:rPr lang="fr-CA" sz="2400" dirty="0"/>
              <a:t> stimulation.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84B86E6-79FE-4B8F-8FCA-E2556C568CE0}"/>
              </a:ext>
            </a:extLst>
          </p:cNvPr>
          <p:cNvSpPr txBox="1"/>
          <p:nvPr/>
        </p:nvSpPr>
        <p:spPr>
          <a:xfrm>
            <a:off x="770020" y="5890539"/>
            <a:ext cx="5210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err="1">
                <a:solidFill>
                  <a:srgbClr val="0070C0"/>
                </a:solidFill>
              </a:rPr>
              <a:t>Refractory</a:t>
            </a:r>
            <a:r>
              <a:rPr lang="fr-CA" sz="2400" b="1" dirty="0">
                <a:solidFill>
                  <a:srgbClr val="0070C0"/>
                </a:solidFill>
              </a:rPr>
              <a:t>:  </a:t>
            </a:r>
            <a:r>
              <a:rPr lang="fr-CA" sz="2400" dirty="0" err="1"/>
              <a:t>Shortly</a:t>
            </a:r>
            <a:r>
              <a:rPr lang="fr-CA" sz="2400" dirty="0"/>
              <a:t> </a:t>
            </a:r>
            <a:r>
              <a:rPr lang="fr-CA" sz="2400" dirty="0" err="1"/>
              <a:t>after</a:t>
            </a:r>
            <a:r>
              <a:rPr lang="fr-CA" sz="2400" dirty="0"/>
              <a:t> </a:t>
            </a:r>
            <a:r>
              <a:rPr lang="fr-CA" sz="2400" dirty="0" err="1"/>
              <a:t>firing</a:t>
            </a:r>
            <a:r>
              <a:rPr lang="fr-CA" sz="2400" dirty="0"/>
              <a:t>,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cannot</a:t>
            </a:r>
            <a:r>
              <a:rPr lang="fr-CA" sz="2400" dirty="0"/>
              <a:t> </a:t>
            </a:r>
            <a:r>
              <a:rPr lang="fr-CA" sz="2400" dirty="0" err="1"/>
              <a:t>firing</a:t>
            </a:r>
            <a:r>
              <a:rPr lang="fr-CA" sz="2400" dirty="0"/>
              <a:t> </a:t>
            </a:r>
            <a:r>
              <a:rPr lang="fr-CA" sz="2400" dirty="0" err="1"/>
              <a:t>again</a:t>
            </a:r>
            <a:r>
              <a:rPr lang="fr-CA" sz="2400" dirty="0"/>
              <a:t> no </a:t>
            </a:r>
            <a:r>
              <a:rPr lang="fr-CA" sz="2400" dirty="0" err="1"/>
              <a:t>matter</a:t>
            </a:r>
            <a:r>
              <a:rPr lang="fr-CA" sz="2400" dirty="0"/>
              <a:t> the input.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60DA2FB-1BAA-4526-A824-7B46128B84EC}"/>
              </a:ext>
            </a:extLst>
          </p:cNvPr>
          <p:cNvSpPr txBox="1"/>
          <p:nvPr/>
        </p:nvSpPr>
        <p:spPr>
          <a:xfrm>
            <a:off x="770021" y="2886842"/>
            <a:ext cx="7953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Wilson-Cowan model </a:t>
            </a:r>
            <a:r>
              <a:rPr lang="fr-CA" sz="2400" dirty="0" err="1"/>
              <a:t>divides</a:t>
            </a:r>
            <a:r>
              <a:rPr lang="fr-CA" sz="2400" dirty="0"/>
              <a:t>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into</a:t>
            </a:r>
            <a:r>
              <a:rPr lang="fr-CA" sz="2400" dirty="0"/>
              <a:t> 3 states: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356830B6-4D27-4F47-AA95-869BB7D2D9DA}"/>
              </a:ext>
            </a:extLst>
          </p:cNvPr>
          <p:cNvSpPr/>
          <p:nvPr/>
        </p:nvSpPr>
        <p:spPr>
          <a:xfrm>
            <a:off x="6766560" y="3482381"/>
            <a:ext cx="3907857" cy="289906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298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16" grpId="0"/>
      <p:bldP spid="17" grpId="0" animBg="1"/>
      <p:bldP spid="22" grpId="0" animBg="1"/>
      <p:bldP spid="31" grpId="0" animBg="1"/>
      <p:bldP spid="46" grpId="0"/>
      <p:bldP spid="47" grpId="0"/>
      <p:bldP spid="48" grpId="0"/>
      <p:bldP spid="49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7353C4-C1AA-4C75-A4EC-5FD716D1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Different</a:t>
            </a:r>
            <a:r>
              <a:rPr lang="fr-CA" b="1" dirty="0">
                <a:solidFill>
                  <a:schemeClr val="accent1"/>
                </a:solidFill>
              </a:rPr>
              <a:t> types of </a:t>
            </a:r>
            <a:r>
              <a:rPr lang="fr-CA" b="1" dirty="0" err="1">
                <a:solidFill>
                  <a:schemeClr val="accent1"/>
                </a:solidFill>
              </a:rPr>
              <a:t>models</a:t>
            </a:r>
            <a:endParaRPr lang="fr-CA" b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2814E7-2E18-4FCD-BAC3-9C9E5443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fr-CA" dirty="0" err="1"/>
              <a:t>According</a:t>
            </a:r>
            <a:r>
              <a:rPr lang="fr-CA" dirty="0"/>
              <a:t> to the </a:t>
            </a:r>
            <a:r>
              <a:rPr lang="fr-CA" dirty="0" err="1"/>
              <a:t>level</a:t>
            </a:r>
            <a:r>
              <a:rPr lang="fr-CA" dirty="0"/>
              <a:t> of </a:t>
            </a:r>
            <a:r>
              <a:rPr lang="fr-CA" dirty="0" err="1"/>
              <a:t>details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want</a:t>
            </a:r>
            <a:r>
              <a:rPr lang="fr-CA" dirty="0"/>
              <a:t> to </a:t>
            </a:r>
            <a:r>
              <a:rPr lang="fr-CA" dirty="0" err="1"/>
              <a:t>include</a:t>
            </a:r>
            <a:r>
              <a:rPr lang="fr-CA" dirty="0"/>
              <a:t>, </a:t>
            </a:r>
            <a:r>
              <a:rPr lang="fr-CA" dirty="0" err="1"/>
              <a:t>there</a:t>
            </a:r>
            <a:r>
              <a:rPr lang="fr-CA" dirty="0"/>
              <a:t> are </a:t>
            </a:r>
            <a:r>
              <a:rPr lang="fr-CA" dirty="0" err="1"/>
              <a:t>several</a:t>
            </a:r>
            <a:r>
              <a:rPr lang="fr-CA" dirty="0"/>
              <a:t> possible modeling </a:t>
            </a:r>
            <a:r>
              <a:rPr lang="fr-CA" dirty="0" err="1"/>
              <a:t>approaches</a:t>
            </a:r>
            <a:r>
              <a:rPr lang="fr-CA" dirty="0"/>
              <a:t>.</a:t>
            </a:r>
          </a:p>
          <a:p>
            <a:r>
              <a:rPr lang="fr-CA" dirty="0"/>
              <a:t>A more </a:t>
            </a:r>
            <a:r>
              <a:rPr lang="fr-CA" dirty="0" err="1"/>
              <a:t>complex</a:t>
            </a:r>
            <a:r>
              <a:rPr lang="fr-CA" dirty="0"/>
              <a:t> or more </a:t>
            </a:r>
            <a:r>
              <a:rPr lang="fr-CA" dirty="0" err="1"/>
              <a:t>complete</a:t>
            </a:r>
            <a:r>
              <a:rPr lang="fr-CA" dirty="0"/>
              <a:t> model </a:t>
            </a:r>
            <a:r>
              <a:rPr lang="fr-CA" dirty="0" err="1"/>
              <a:t>is</a:t>
            </a:r>
            <a:r>
              <a:rPr lang="fr-CA" dirty="0"/>
              <a:t> not </a:t>
            </a:r>
            <a:r>
              <a:rPr lang="fr-CA" dirty="0" err="1"/>
              <a:t>always</a:t>
            </a:r>
            <a:r>
              <a:rPr lang="fr-CA" dirty="0"/>
              <a:t> </a:t>
            </a:r>
            <a:r>
              <a:rPr lang="fr-CA" dirty="0" err="1"/>
              <a:t>better</a:t>
            </a:r>
            <a:r>
              <a:rPr lang="fr-CA" dirty="0"/>
              <a:t>. </a:t>
            </a:r>
          </a:p>
        </p:txBody>
      </p:sp>
      <p:pic>
        <p:nvPicPr>
          <p:cNvPr id="7170" name="Picture 2" descr="Galaxy - Wikipedia">
            <a:extLst>
              <a:ext uri="{FF2B5EF4-FFF2-40B4-BE49-F238E27FC236}">
                <a16:creationId xmlns:a16="http://schemas.microsoft.com/office/drawing/2014/main" id="{140718A4-BDBC-4EE1-BE2A-6AE7C6E5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00934"/>
            <a:ext cx="1855304" cy="166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C21CAE-5CF2-477E-B4EC-7252A5B214E6}"/>
              </a:ext>
            </a:extLst>
          </p:cNvPr>
          <p:cNvSpPr txBox="1"/>
          <p:nvPr/>
        </p:nvSpPr>
        <p:spPr>
          <a:xfrm>
            <a:off x="3145735" y="3833343"/>
            <a:ext cx="3697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b="1" dirty="0" err="1">
                <a:solidFill>
                  <a:srgbClr val="0070C0"/>
                </a:solidFill>
              </a:rPr>
              <a:t>Scale</a:t>
            </a:r>
            <a:r>
              <a:rPr lang="fr-CA" sz="2400" b="1" dirty="0">
                <a:solidFill>
                  <a:srgbClr val="0070C0"/>
                </a:solidFill>
              </a:rPr>
              <a:t> </a:t>
            </a:r>
            <a:r>
              <a:rPr lang="fr-CA" sz="2400" b="1" dirty="0" err="1">
                <a:solidFill>
                  <a:srgbClr val="0070C0"/>
                </a:solidFill>
              </a:rPr>
              <a:t>matters</a:t>
            </a:r>
            <a:endParaRPr lang="fr-CA" sz="2400" b="1" dirty="0">
              <a:solidFill>
                <a:srgbClr val="0070C0"/>
              </a:solidFill>
            </a:endParaRPr>
          </a:p>
          <a:p>
            <a:pPr algn="ctr"/>
            <a:endParaRPr lang="fr-CA" sz="2400" dirty="0"/>
          </a:p>
          <a:p>
            <a:pPr algn="ctr"/>
            <a:r>
              <a:rPr lang="fr-CA" sz="2400" dirty="0"/>
              <a:t>(single </a:t>
            </a:r>
            <a:r>
              <a:rPr lang="fr-CA" sz="2400" dirty="0" err="1"/>
              <a:t>protein</a:t>
            </a:r>
            <a:r>
              <a:rPr lang="fr-CA" sz="2400" dirty="0"/>
              <a:t>, synapse, single </a:t>
            </a:r>
            <a:r>
              <a:rPr lang="fr-CA" sz="2400" dirty="0" err="1"/>
              <a:t>cell</a:t>
            </a:r>
            <a:r>
              <a:rPr lang="fr-CA" sz="2400" dirty="0"/>
              <a:t>, network)</a:t>
            </a:r>
          </a:p>
        </p:txBody>
      </p:sp>
      <p:pic>
        <p:nvPicPr>
          <p:cNvPr id="7174" name="Picture 6" descr="Building an Organic Molecule – Perkins School for the Blind">
            <a:extLst>
              <a:ext uri="{FF2B5EF4-FFF2-40B4-BE49-F238E27FC236}">
                <a16:creationId xmlns:a16="http://schemas.microsoft.com/office/drawing/2014/main" id="{BF7DEBCA-434C-4712-846F-570DE14C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322" y="4124739"/>
            <a:ext cx="2246243" cy="12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42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39372-F979-420C-92AB-35189D63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Wilson-Cowan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F9D547-282F-4B8C-913F-DD70047DD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16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A" b="1" dirty="0" err="1"/>
              <a:t>Remark</a:t>
            </a:r>
            <a:r>
              <a:rPr lang="fr-CA" b="1" dirty="0"/>
              <a:t>: </a:t>
            </a:r>
            <a:r>
              <a:rPr lang="fr-CA" dirty="0"/>
              <a:t>Wilson-Cowan </a:t>
            </a:r>
            <a:r>
              <a:rPr lang="fr-CA" dirty="0" err="1"/>
              <a:t>models</a:t>
            </a:r>
            <a:r>
              <a:rPr lang="fr-CA" dirty="0"/>
              <a:t> </a:t>
            </a:r>
            <a:r>
              <a:rPr lang="fr-CA" dirty="0" err="1"/>
              <a:t>don’t</a:t>
            </a:r>
            <a:r>
              <a:rPr lang="fr-CA" dirty="0"/>
              <a:t> </a:t>
            </a:r>
            <a:r>
              <a:rPr lang="fr-CA" dirty="0" err="1"/>
              <a:t>describe</a:t>
            </a:r>
            <a:r>
              <a:rPr lang="fr-CA" dirty="0"/>
              <a:t> the state of </a:t>
            </a:r>
            <a:r>
              <a:rPr lang="fr-CA" dirty="0" err="1"/>
              <a:t>individual</a:t>
            </a:r>
            <a:r>
              <a:rPr lang="fr-CA" dirty="0"/>
              <a:t> </a:t>
            </a:r>
            <a:r>
              <a:rPr lang="fr-CA" dirty="0" err="1"/>
              <a:t>neurons</a:t>
            </a:r>
            <a:r>
              <a:rPr lang="fr-CA" dirty="0"/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6DA9BC-9776-44E4-B5EA-A0137709459D}"/>
              </a:ext>
            </a:extLst>
          </p:cNvPr>
          <p:cNvSpPr txBox="1"/>
          <p:nvPr/>
        </p:nvSpPr>
        <p:spPr>
          <a:xfrm>
            <a:off x="497725" y="5377434"/>
            <a:ext cx="5158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i="1" dirty="0">
                <a:solidFill>
                  <a:schemeClr val="accent1"/>
                </a:solidFill>
              </a:rPr>
              <a:t>S</a:t>
            </a:r>
            <a:r>
              <a:rPr lang="fr-CA" sz="2400" b="1" dirty="0">
                <a:solidFill>
                  <a:schemeClr val="accent1"/>
                </a:solidFill>
              </a:rPr>
              <a:t>(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sz="2400" b="1" dirty="0">
                <a:solidFill>
                  <a:schemeClr val="accent1"/>
                </a:solidFill>
              </a:rPr>
              <a:t>): </a:t>
            </a:r>
            <a:r>
              <a:rPr lang="fr-CA" sz="2400" dirty="0"/>
              <a:t>The </a:t>
            </a:r>
            <a:r>
              <a:rPr lang="fr-CA" sz="2400" b="1" dirty="0"/>
              <a:t>proportion</a:t>
            </a:r>
            <a:r>
              <a:rPr lang="fr-CA" sz="2400" dirty="0"/>
              <a:t> of </a:t>
            </a:r>
            <a:r>
              <a:rPr lang="fr-CA" sz="2400" dirty="0" err="1"/>
              <a:t>neurons</a:t>
            </a:r>
            <a:r>
              <a:rPr lang="fr-CA" sz="2400" dirty="0"/>
              <a:t> in susceptible state at time 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B8F7672-911E-49E9-8809-5239DA223D36}"/>
                  </a:ext>
                </a:extLst>
              </p:cNvPr>
              <p:cNvSpPr txBox="1"/>
              <p:nvPr/>
            </p:nvSpPr>
            <p:spPr>
              <a:xfrm>
                <a:off x="6049203" y="3687392"/>
                <a:ext cx="2937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/>
                  <a:t>at constant rate,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B8F7672-911E-49E9-8809-5239DA223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203" y="3687392"/>
                <a:ext cx="2937727" cy="369332"/>
              </a:xfrm>
              <a:prstGeom prst="rect">
                <a:avLst/>
              </a:prstGeom>
              <a:blipFill>
                <a:blip r:embed="rId2"/>
                <a:stretch>
                  <a:fillRect l="-3527" t="-26667" r="-6017" b="-5000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5BDED8-B905-4219-92E5-FD704252A6FF}"/>
                  </a:ext>
                </a:extLst>
              </p:cNvPr>
              <p:cNvSpPr/>
              <p:nvPr/>
            </p:nvSpPr>
            <p:spPr>
              <a:xfrm>
                <a:off x="5933135" y="4450976"/>
                <a:ext cx="3093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/>
                  <a:t>at constant rate,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5BDED8-B905-4219-92E5-FD704252A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135" y="4450976"/>
                <a:ext cx="3093347" cy="461665"/>
              </a:xfrm>
              <a:prstGeom prst="rect">
                <a:avLst/>
              </a:prstGeom>
              <a:blipFill>
                <a:blip r:embed="rId3"/>
                <a:stretch>
                  <a:fillRect l="-394" t="-10526" r="-2559" b="-289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110951-EDA4-4658-814E-734A63EB63C5}"/>
                  </a:ext>
                </a:extLst>
              </p:cNvPr>
              <p:cNvSpPr/>
              <p:nvPr/>
            </p:nvSpPr>
            <p:spPr>
              <a:xfrm>
                <a:off x="6049203" y="5306893"/>
                <a:ext cx="5645072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/>
                  <a:t>at a rate </a:t>
                </a:r>
                <a:r>
                  <a:rPr lang="fr-CA" sz="2400" dirty="0" err="1"/>
                  <a:t>proportional</a:t>
                </a:r>
                <a:r>
                  <a:rPr lang="fr-CA" sz="2400" dirty="0"/>
                  <a:t> to </a:t>
                </a:r>
                <a:r>
                  <a:rPr lang="fr-CA" sz="2400" i="1" dirty="0"/>
                  <a:t>F</a:t>
                </a:r>
                <a:r>
                  <a:rPr lang="fr-CA" sz="2400" dirty="0"/>
                  <a:t>(</a:t>
                </a:r>
                <a:r>
                  <a:rPr lang="fr-CA" sz="2400" i="1" dirty="0"/>
                  <a:t>input</a:t>
                </a:r>
                <a:r>
                  <a:rPr lang="fr-CA" sz="2400" dirty="0"/>
                  <a:t>) </a:t>
                </a:r>
              </a:p>
              <a:p>
                <a:r>
                  <a:rPr lang="fr-CA" sz="2400" dirty="0" err="1"/>
                  <a:t>where</a:t>
                </a:r>
                <a:r>
                  <a:rPr lang="fr-CA" sz="2400" dirty="0"/>
                  <a:t> </a:t>
                </a:r>
                <a:r>
                  <a:rPr lang="fr-CA" sz="2400" b="1" i="1" dirty="0">
                    <a:solidFill>
                      <a:schemeClr val="accent1"/>
                    </a:solidFill>
                  </a:rPr>
                  <a:t>F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an </a:t>
                </a:r>
                <a:r>
                  <a:rPr lang="fr-CA" sz="2400" dirty="0" err="1"/>
                  <a:t>increasing</a:t>
                </a:r>
                <a:r>
                  <a:rPr lang="fr-CA" sz="2400" dirty="0"/>
                  <a:t> activation </a:t>
                </a:r>
                <a:r>
                  <a:rPr lang="fr-CA" sz="2400" dirty="0" err="1"/>
                  <a:t>function</a:t>
                </a:r>
                <a:r>
                  <a:rPr lang="fr-CA" sz="2400" dirty="0"/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110951-EDA4-4658-814E-734A63EB6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203" y="5306893"/>
                <a:ext cx="5645072" cy="830997"/>
              </a:xfrm>
              <a:prstGeom prst="rect">
                <a:avLst/>
              </a:prstGeom>
              <a:blipFill>
                <a:blip r:embed="rId4"/>
                <a:stretch>
                  <a:fillRect l="-1620" t="-5882" r="-648" b="-1617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E93B8658-4E9C-432F-BDFD-62E66C36FC3A}"/>
              </a:ext>
            </a:extLst>
          </p:cNvPr>
          <p:cNvSpPr txBox="1"/>
          <p:nvPr/>
        </p:nvSpPr>
        <p:spPr>
          <a:xfrm>
            <a:off x="6079683" y="2939241"/>
            <a:ext cx="3185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Transitions: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A49EC1-9D5D-4528-9BF3-31B9AF61EADE}"/>
              </a:ext>
            </a:extLst>
          </p:cNvPr>
          <p:cNvSpPr/>
          <p:nvPr/>
        </p:nvSpPr>
        <p:spPr>
          <a:xfrm>
            <a:off x="503507" y="3326312"/>
            <a:ext cx="4973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b="1" i="1" dirty="0">
                <a:solidFill>
                  <a:schemeClr val="accent1"/>
                </a:solidFill>
              </a:rPr>
              <a:t>A</a:t>
            </a:r>
            <a:r>
              <a:rPr lang="fr-CA" sz="2400" b="1" dirty="0">
                <a:solidFill>
                  <a:schemeClr val="accent1"/>
                </a:solidFill>
              </a:rPr>
              <a:t>(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sz="2400" b="1" dirty="0">
                <a:solidFill>
                  <a:schemeClr val="accent1"/>
                </a:solidFill>
              </a:rPr>
              <a:t>): </a:t>
            </a:r>
            <a:r>
              <a:rPr lang="fr-CA" sz="2400" dirty="0"/>
              <a:t>The </a:t>
            </a:r>
            <a:r>
              <a:rPr lang="fr-CA" sz="2400" b="1" dirty="0"/>
              <a:t>proportion</a:t>
            </a:r>
            <a:r>
              <a:rPr lang="fr-CA" sz="2400" dirty="0"/>
              <a:t> of </a:t>
            </a:r>
            <a:r>
              <a:rPr lang="fr-CA" sz="2400" dirty="0" err="1"/>
              <a:t>neurons</a:t>
            </a:r>
            <a:r>
              <a:rPr lang="fr-CA" sz="2400" dirty="0"/>
              <a:t> in active state at time 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2E44E5-3F1D-42E4-87E7-D00749026751}"/>
              </a:ext>
            </a:extLst>
          </p:cNvPr>
          <p:cNvSpPr/>
          <p:nvPr/>
        </p:nvSpPr>
        <p:spPr>
          <a:xfrm>
            <a:off x="503507" y="4278769"/>
            <a:ext cx="4270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b="1" i="1" dirty="0">
                <a:solidFill>
                  <a:schemeClr val="accent1"/>
                </a:solidFill>
              </a:rPr>
              <a:t>R</a:t>
            </a:r>
            <a:r>
              <a:rPr lang="fr-CA" sz="2400" b="1" dirty="0">
                <a:solidFill>
                  <a:schemeClr val="accent1"/>
                </a:solidFill>
              </a:rPr>
              <a:t>(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sz="2400" b="1" dirty="0">
                <a:solidFill>
                  <a:schemeClr val="accent1"/>
                </a:solidFill>
              </a:rPr>
              <a:t>): </a:t>
            </a:r>
            <a:r>
              <a:rPr lang="fr-CA" sz="2400" dirty="0"/>
              <a:t>The </a:t>
            </a:r>
            <a:r>
              <a:rPr lang="fr-CA" sz="2400" b="1" dirty="0"/>
              <a:t>proportion </a:t>
            </a:r>
            <a:r>
              <a:rPr lang="fr-CA" sz="2400" dirty="0"/>
              <a:t>of </a:t>
            </a:r>
            <a:r>
              <a:rPr lang="fr-CA" sz="2400" dirty="0" err="1"/>
              <a:t>neurons</a:t>
            </a:r>
            <a:r>
              <a:rPr lang="fr-CA" sz="2400" dirty="0"/>
              <a:t> in </a:t>
            </a:r>
            <a:r>
              <a:rPr lang="fr-CA" sz="2400" dirty="0" err="1"/>
              <a:t>refractory</a:t>
            </a:r>
            <a:r>
              <a:rPr lang="fr-CA" sz="2400" dirty="0"/>
              <a:t> state at time 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141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839FD-5AD6-46E8-AFD8-9B1C3716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19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Wilson-Cowan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56E50D3-0FB2-46CE-8C6D-EE87E8D1F031}"/>
              </a:ext>
            </a:extLst>
          </p:cNvPr>
          <p:cNvSpPr txBox="1"/>
          <p:nvPr/>
        </p:nvSpPr>
        <p:spPr>
          <a:xfrm>
            <a:off x="838199" y="1175841"/>
            <a:ext cx="8633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Wilson Cowan model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specified</a:t>
            </a:r>
            <a:r>
              <a:rPr lang="fr-CA" sz="2400" dirty="0"/>
              <a:t> by the </a:t>
            </a:r>
            <a:r>
              <a:rPr lang="fr-CA" sz="2400" dirty="0" err="1"/>
              <a:t>equations</a:t>
            </a:r>
            <a:r>
              <a:rPr lang="fr-CA" sz="2400" dirty="0"/>
              <a:t>:</a:t>
            </a:r>
          </a:p>
          <a:p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D132241-E7B2-432C-8D55-BEF5FBDF1224}"/>
                  </a:ext>
                </a:extLst>
              </p:cNvPr>
              <p:cNvSpPr txBox="1"/>
              <p:nvPr/>
            </p:nvSpPr>
            <p:spPr>
              <a:xfrm>
                <a:off x="1729338" y="1818133"/>
                <a:ext cx="3687676" cy="238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𝑤𝐴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𝑤𝐴</m:t>
                          </m:r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D132241-E7B2-432C-8D55-BEF5FBDF1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38" y="1818133"/>
                <a:ext cx="3687676" cy="2380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011D3A11-772B-4D9D-A7F1-8D9AFE615C04}"/>
              </a:ext>
            </a:extLst>
          </p:cNvPr>
          <p:cNvSpPr txBox="1"/>
          <p:nvPr/>
        </p:nvSpPr>
        <p:spPr>
          <a:xfrm>
            <a:off x="499939" y="3936580"/>
            <a:ext cx="86330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parmater</a:t>
            </a:r>
            <a:r>
              <a:rPr lang="fr-CA" sz="2400" dirty="0"/>
              <a:t> </a:t>
            </a:r>
            <a:r>
              <a:rPr lang="fr-CA" sz="2400" i="1" dirty="0"/>
              <a:t>w</a:t>
            </a:r>
            <a:r>
              <a:rPr lang="fr-CA" sz="2400" dirty="0"/>
              <a:t> can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interpreted</a:t>
            </a:r>
            <a:r>
              <a:rPr lang="fr-CA" sz="2400" dirty="0"/>
              <a:t> as the </a:t>
            </a:r>
            <a:r>
              <a:rPr lang="fr-CA" sz="2400" dirty="0" err="1"/>
              <a:t>mean</a:t>
            </a:r>
            <a:r>
              <a:rPr lang="fr-CA" sz="2400" dirty="0"/>
              <a:t> </a:t>
            </a:r>
            <a:r>
              <a:rPr lang="fr-CA" sz="2400" dirty="0" err="1"/>
              <a:t>connection</a:t>
            </a:r>
            <a:r>
              <a:rPr lang="fr-CA" sz="2400" dirty="0"/>
              <a:t> </a:t>
            </a:r>
            <a:r>
              <a:rPr lang="fr-CA" sz="2400" dirty="0" err="1"/>
              <a:t>weight</a:t>
            </a:r>
            <a:r>
              <a:rPr lang="fr-CA" sz="2400" dirty="0"/>
              <a:t> </a:t>
            </a:r>
            <a:r>
              <a:rPr lang="fr-CA" sz="2400" dirty="0" err="1"/>
              <a:t>between</a:t>
            </a:r>
            <a:r>
              <a:rPr lang="fr-CA" sz="2400" dirty="0"/>
              <a:t> </a:t>
            </a:r>
            <a:r>
              <a:rPr lang="fr-CA" sz="2400" dirty="0" err="1"/>
              <a:t>two</a:t>
            </a:r>
            <a:r>
              <a:rPr lang="fr-CA" sz="2400" dirty="0"/>
              <a:t>  </a:t>
            </a:r>
            <a:r>
              <a:rPr lang="fr-CA" sz="2400" dirty="0" err="1"/>
              <a:t>neurons</a:t>
            </a:r>
            <a:r>
              <a:rPr lang="fr-CA" sz="2400" dirty="0"/>
              <a:t>.</a:t>
            </a:r>
          </a:p>
          <a:p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3209877-2417-457B-BE89-8BBFA7CD6051}"/>
              </a:ext>
            </a:extLst>
          </p:cNvPr>
          <p:cNvSpPr txBox="1"/>
          <p:nvPr/>
        </p:nvSpPr>
        <p:spPr>
          <a:xfrm>
            <a:off x="499939" y="5023285"/>
            <a:ext cx="6920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sigmoid</a:t>
            </a:r>
            <a:r>
              <a:rPr lang="fr-CA" sz="2400" dirty="0"/>
              <a:t> </a:t>
            </a:r>
            <a:r>
              <a:rPr lang="fr-CA" sz="2400" dirty="0" err="1"/>
              <a:t>function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often</a:t>
            </a:r>
            <a:r>
              <a:rPr lang="fr-CA" sz="2400" dirty="0"/>
              <a:t> </a:t>
            </a:r>
            <a:r>
              <a:rPr lang="fr-CA" sz="2400" dirty="0" err="1"/>
              <a:t>used</a:t>
            </a:r>
            <a:r>
              <a:rPr lang="fr-CA" sz="2400" dirty="0"/>
              <a:t> as an activation </a:t>
            </a:r>
            <a:r>
              <a:rPr lang="fr-CA" sz="2400" dirty="0" err="1"/>
              <a:t>function</a:t>
            </a:r>
            <a:r>
              <a:rPr lang="fr-CA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D7DB77A-452B-4A76-AC64-8F1A3228E284}"/>
                  </a:ext>
                </a:extLst>
              </p:cNvPr>
              <p:cNvSpPr txBox="1"/>
              <p:nvPr/>
            </p:nvSpPr>
            <p:spPr>
              <a:xfrm>
                <a:off x="2165683" y="5958352"/>
                <a:ext cx="2218300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D7DB77A-452B-4A76-AC64-8F1A3228E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83" y="5958352"/>
                <a:ext cx="2218300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s://upload.wikimedia.org/wikipedia/commons/thumb/8/88/Logistic-curve.svg/320px-Logistic-curve.svg.png">
            <a:extLst>
              <a:ext uri="{FF2B5EF4-FFF2-40B4-BE49-F238E27FC236}">
                <a16:creationId xmlns:a16="http://schemas.microsoft.com/office/drawing/2014/main" id="{FB06AC17-0839-4B2E-8A44-1F295E48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626" y="4572000"/>
            <a:ext cx="341831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8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C4016-9C6F-4C56-B28B-6BC6219B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58" y="0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Wilson-Cowan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1B9229-1721-40DB-B35F-A9DB831661B5}"/>
                  </a:ext>
                </a:extLst>
              </p:cNvPr>
              <p:cNvSpPr/>
              <p:nvPr/>
            </p:nvSpPr>
            <p:spPr>
              <a:xfrm>
                <a:off x="838200" y="2231059"/>
                <a:ext cx="952901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CA" sz="2400" dirty="0" err="1"/>
                  <a:t>Thus</a:t>
                </a:r>
                <a:r>
                  <a:rPr lang="fr-CA" sz="2400" dirty="0"/>
                  <a:t>, by </a:t>
                </a:r>
                <a:r>
                  <a:rPr lang="fr-CA" sz="2400" dirty="0" err="1"/>
                  <a:t>settting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A" sz="2400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A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A" sz="2400" dirty="0"/>
                  <a:t> </a:t>
                </a:r>
                <a:r>
                  <a:rPr lang="fr-CA" sz="2400" dirty="0" err="1"/>
                  <a:t>we</a:t>
                </a:r>
                <a:r>
                  <a:rPr lang="fr-CA" sz="2400" dirty="0"/>
                  <a:t> </a:t>
                </a:r>
                <a:r>
                  <a:rPr lang="fr-CA" sz="2400" dirty="0" err="1"/>
                  <a:t>reduce</a:t>
                </a:r>
                <a:r>
                  <a:rPr lang="fr-CA" sz="2400" dirty="0"/>
                  <a:t> the model to </a:t>
                </a:r>
                <a:r>
                  <a:rPr lang="fr-CA" sz="2400" dirty="0" err="1"/>
                  <a:t>two</a:t>
                </a:r>
                <a:r>
                  <a:rPr lang="fr-CA" sz="2400" dirty="0"/>
                  <a:t> variables</a:t>
                </a:r>
                <a:r>
                  <a:rPr lang="fr-CA" dirty="0"/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1B9229-1721-40DB-B35F-A9DB83166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31059"/>
                <a:ext cx="9529011" cy="830997"/>
              </a:xfrm>
              <a:prstGeom prst="rect">
                <a:avLst/>
              </a:prstGeom>
              <a:blipFill>
                <a:blip r:embed="rId2"/>
                <a:stretch>
                  <a:fillRect l="-1024" t="-5882" b="-1617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ACB15346-F2DA-420E-A112-B6118DB457D2}"/>
              </a:ext>
            </a:extLst>
          </p:cNvPr>
          <p:cNvSpPr txBox="1"/>
          <p:nvPr/>
        </p:nvSpPr>
        <p:spPr>
          <a:xfrm>
            <a:off x="838200" y="1049966"/>
            <a:ext cx="1063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At first </a:t>
            </a:r>
            <a:r>
              <a:rPr lang="fr-CA" sz="2400" dirty="0" err="1"/>
              <a:t>glance</a:t>
            </a:r>
            <a:r>
              <a:rPr lang="fr-CA" sz="2400" dirty="0"/>
              <a:t>, the Wilson-Cowan model has 3 dimension  (3 </a:t>
            </a:r>
            <a:r>
              <a:rPr lang="fr-CA" sz="2400" dirty="0" err="1"/>
              <a:t>independant</a:t>
            </a:r>
            <a:r>
              <a:rPr lang="fr-CA" sz="2400" dirty="0"/>
              <a:t> variables).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F8708F-622B-4328-8CE8-CF7D61AE7471}"/>
                  </a:ext>
                </a:extLst>
              </p:cNvPr>
              <p:cNvSpPr/>
              <p:nvPr/>
            </p:nvSpPr>
            <p:spPr>
              <a:xfrm>
                <a:off x="838200" y="1673555"/>
                <a:ext cx="4616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sz="2400" dirty="0" err="1"/>
                  <a:t>However</a:t>
                </a:r>
                <a:r>
                  <a:rPr lang="fr-CA" sz="2400" dirty="0"/>
                  <a:t>: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CA" sz="2400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F8708F-622B-4328-8CE8-CF7D61AE7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73555"/>
                <a:ext cx="4616200" cy="461665"/>
              </a:xfrm>
              <a:prstGeom prst="rect">
                <a:avLst/>
              </a:prstGeom>
              <a:blipFill>
                <a:blip r:embed="rId3"/>
                <a:stretch>
                  <a:fillRect l="-2114" t="-10667" b="-306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063120B-71EB-4D00-A75F-EAB21983DAD7}"/>
              </a:ext>
            </a:extLst>
          </p:cNvPr>
          <p:cNvSpPr txBox="1"/>
          <p:nvPr/>
        </p:nvSpPr>
        <p:spPr>
          <a:xfrm>
            <a:off x="898358" y="3227307"/>
            <a:ext cx="7421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We</a:t>
            </a:r>
            <a:r>
              <a:rPr lang="fr-CA" sz="2400" dirty="0"/>
              <a:t> can </a:t>
            </a:r>
            <a:r>
              <a:rPr lang="fr-CA" sz="2400" dirty="0" err="1"/>
              <a:t>also</a:t>
            </a:r>
            <a:r>
              <a:rPr lang="fr-CA" sz="2400" dirty="0"/>
              <a:t> assume </a:t>
            </a:r>
            <a:r>
              <a:rPr lang="fr-CA" sz="2400" dirty="0" err="1"/>
              <a:t>that</a:t>
            </a:r>
            <a:r>
              <a:rPr lang="fr-CA" sz="2400" dirty="0"/>
              <a:t> the proportion of </a:t>
            </a:r>
            <a:r>
              <a:rPr lang="fr-CA" sz="2400" dirty="0" err="1"/>
              <a:t>refractory</a:t>
            </a:r>
            <a:r>
              <a:rPr lang="fr-CA" sz="2400" dirty="0"/>
              <a:t>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at </a:t>
            </a:r>
            <a:r>
              <a:rPr lang="fr-CA" sz="2400" dirty="0" err="1"/>
              <a:t>equilibrium</a:t>
            </a:r>
            <a:r>
              <a:rPr lang="fr-CA" sz="24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86730F-8D56-461D-8EC2-19F84B61C903}"/>
                  </a:ext>
                </a:extLst>
              </p:cNvPr>
              <p:cNvSpPr/>
              <p:nvPr/>
            </p:nvSpPr>
            <p:spPr>
              <a:xfrm>
                <a:off x="1433252" y="4140154"/>
                <a:ext cx="4516621" cy="851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=0↔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86730F-8D56-461D-8EC2-19F84B61C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252" y="4140154"/>
                <a:ext cx="4516621" cy="851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0FBC95D1-FDDF-4DA2-8FA9-4FCF5AA29927}"/>
              </a:ext>
            </a:extLst>
          </p:cNvPr>
          <p:cNvSpPr txBox="1"/>
          <p:nvPr/>
        </p:nvSpPr>
        <p:spPr>
          <a:xfrm>
            <a:off x="774834" y="5021373"/>
            <a:ext cx="8414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With</a:t>
            </a:r>
            <a:r>
              <a:rPr lang="fr-CA" sz="2400" dirty="0"/>
              <a:t> </a:t>
            </a:r>
            <a:r>
              <a:rPr lang="fr-CA" sz="2400" dirty="0" err="1"/>
              <a:t>this</a:t>
            </a:r>
            <a:r>
              <a:rPr lang="fr-CA" sz="2400" dirty="0"/>
              <a:t>, </a:t>
            </a:r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obtain</a:t>
            </a:r>
            <a:r>
              <a:rPr lang="fr-CA" sz="2400" dirty="0"/>
              <a:t> a one </a:t>
            </a:r>
            <a:r>
              <a:rPr lang="fr-CA" sz="2400" dirty="0" err="1"/>
              <a:t>dimensional</a:t>
            </a:r>
            <a:r>
              <a:rPr lang="fr-CA" sz="2400" dirty="0"/>
              <a:t> version of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3EE2D2-BD8B-4F50-8F9A-876992376BCA}"/>
                  </a:ext>
                </a:extLst>
              </p:cNvPr>
              <p:cNvSpPr/>
              <p:nvPr/>
            </p:nvSpPr>
            <p:spPr>
              <a:xfrm>
                <a:off x="1544227" y="5839964"/>
                <a:ext cx="5693546" cy="74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CA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𝑑𝐴</m:t>
                        </m:r>
                      </m:num>
                      <m:den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CA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fr-C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fr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fr-CA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CA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fr-CA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fr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𝑤𝐴</m:t>
                        </m:r>
                        <m:r>
                          <a:rPr lang="fr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fr-CA" sz="2400" dirty="0"/>
                  <a:t>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3EE2D2-BD8B-4F50-8F9A-876992376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227" y="5839964"/>
                <a:ext cx="5693546" cy="745460"/>
              </a:xfrm>
              <a:prstGeom prst="rect">
                <a:avLst/>
              </a:prstGeom>
              <a:blipFill>
                <a:blip r:embed="rId5"/>
                <a:stretch>
                  <a:fillRect r="-74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67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89BD3A4-8B36-4FDB-8EC9-6FD660E2E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20" y="2861187"/>
            <a:ext cx="4413184" cy="3699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E324A14-2C24-4BDA-B8B2-5C02E036F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129" y="2928483"/>
            <a:ext cx="4629621" cy="356480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230FCA0F-E38A-4F10-9504-11FDBF65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58" y="0"/>
            <a:ext cx="10515600" cy="1325563"/>
          </a:xfrm>
        </p:spPr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Bistability</a:t>
            </a:r>
            <a:r>
              <a:rPr lang="fr-CA" b="1" dirty="0">
                <a:solidFill>
                  <a:schemeClr val="accent1"/>
                </a:solidFill>
              </a:rPr>
              <a:t> in the Wilson-Cowan model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E57856-FFB8-407C-885A-EAAE64A25692}"/>
              </a:ext>
            </a:extLst>
          </p:cNvPr>
          <p:cNvSpPr txBox="1"/>
          <p:nvPr/>
        </p:nvSpPr>
        <p:spPr>
          <a:xfrm>
            <a:off x="1032387" y="1352529"/>
            <a:ext cx="84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err="1"/>
              <a:t>Bistability</a:t>
            </a:r>
            <a:r>
              <a:rPr lang="fr-CA" sz="2400" b="1" dirty="0"/>
              <a:t>: </a:t>
            </a:r>
            <a:r>
              <a:rPr lang="fr-CA" sz="2400" dirty="0"/>
              <a:t>the end state of the system </a:t>
            </a:r>
            <a:r>
              <a:rPr lang="fr-CA" sz="2400" dirty="0" err="1"/>
              <a:t>depends</a:t>
            </a:r>
            <a:r>
              <a:rPr lang="fr-CA" sz="2400" dirty="0"/>
              <a:t> on the initial condition.  </a:t>
            </a:r>
            <a:r>
              <a:rPr lang="fr-CA" sz="2400" dirty="0" err="1"/>
              <a:t>We</a:t>
            </a:r>
            <a:r>
              <a:rPr lang="fr-CA" sz="2400" dirty="0"/>
              <a:t> have </a:t>
            </a:r>
            <a:r>
              <a:rPr lang="fr-CA" sz="2400" dirty="0" err="1"/>
              <a:t>several</a:t>
            </a:r>
            <a:r>
              <a:rPr lang="fr-CA" sz="2400" dirty="0"/>
              <a:t> </a:t>
            </a:r>
            <a:r>
              <a:rPr lang="fr-CA" sz="2400" dirty="0" err="1"/>
              <a:t>fixed</a:t>
            </a:r>
            <a:r>
              <a:rPr lang="fr-CA" sz="2400" dirty="0"/>
              <a:t> points.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C39037D-064D-4B5A-9EC3-74376DBA9B3B}"/>
              </a:ext>
            </a:extLst>
          </p:cNvPr>
          <p:cNvCxnSpPr>
            <a:cxnSpLocks/>
          </p:cNvCxnSpPr>
          <p:nvPr/>
        </p:nvCxnSpPr>
        <p:spPr>
          <a:xfrm>
            <a:off x="6322142" y="5220929"/>
            <a:ext cx="363793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0633C4C-1E53-4DF7-B2A3-AB9674684D09}"/>
              </a:ext>
            </a:extLst>
          </p:cNvPr>
          <p:cNvCxnSpPr>
            <a:cxnSpLocks/>
          </p:cNvCxnSpPr>
          <p:nvPr/>
        </p:nvCxnSpPr>
        <p:spPr>
          <a:xfrm>
            <a:off x="2595716" y="4168877"/>
            <a:ext cx="114054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8712845-ED8C-4168-8513-DC5BFB4A4432}"/>
              </a:ext>
            </a:extLst>
          </p:cNvPr>
          <p:cNvCxnSpPr>
            <a:cxnSpLocks/>
          </p:cNvCxnSpPr>
          <p:nvPr/>
        </p:nvCxnSpPr>
        <p:spPr>
          <a:xfrm flipH="1">
            <a:off x="4079370" y="4168877"/>
            <a:ext cx="59095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DE512C2-E3C9-4214-9627-B6AB32EC8CC7}"/>
              </a:ext>
            </a:extLst>
          </p:cNvPr>
          <p:cNvCxnSpPr>
            <a:cxnSpLocks/>
          </p:cNvCxnSpPr>
          <p:nvPr/>
        </p:nvCxnSpPr>
        <p:spPr>
          <a:xfrm flipH="1">
            <a:off x="1478737" y="4168877"/>
            <a:ext cx="59095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A364841-03C6-4808-81B3-70329461F137}"/>
              </a:ext>
            </a:extLst>
          </p:cNvPr>
          <p:cNvCxnSpPr>
            <a:cxnSpLocks/>
          </p:cNvCxnSpPr>
          <p:nvPr/>
        </p:nvCxnSpPr>
        <p:spPr>
          <a:xfrm>
            <a:off x="778042" y="4168877"/>
            <a:ext cx="51360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3EC11DD4-4079-4BF3-BA1A-E84D091F8896}"/>
              </a:ext>
            </a:extLst>
          </p:cNvPr>
          <p:cNvSpPr/>
          <p:nvPr/>
        </p:nvSpPr>
        <p:spPr>
          <a:xfrm>
            <a:off x="2143433" y="4168877"/>
            <a:ext cx="147483" cy="13588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2387A82-84CF-4969-91A3-A6CE5464EA73}"/>
              </a:ext>
            </a:extLst>
          </p:cNvPr>
          <p:cNvSpPr/>
          <p:nvPr/>
        </p:nvSpPr>
        <p:spPr>
          <a:xfrm>
            <a:off x="1331254" y="4207323"/>
            <a:ext cx="147483" cy="13588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6D4D8EF-514B-41D4-B756-FDA24B9A4B89}"/>
              </a:ext>
            </a:extLst>
          </p:cNvPr>
          <p:cNvSpPr/>
          <p:nvPr/>
        </p:nvSpPr>
        <p:spPr>
          <a:xfrm>
            <a:off x="3931887" y="4236820"/>
            <a:ext cx="147483" cy="13588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682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69E2A-9891-4DB7-8143-EF710839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3068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Wilson-Cowan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30CED7-5847-4999-B891-22B704EC4C2A}"/>
              </a:ext>
            </a:extLst>
          </p:cNvPr>
          <p:cNvSpPr txBox="1"/>
          <p:nvPr/>
        </p:nvSpPr>
        <p:spPr>
          <a:xfrm>
            <a:off x="838200" y="1092600"/>
            <a:ext cx="10250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b="1" dirty="0">
                <a:solidFill>
                  <a:schemeClr val="accent1"/>
                </a:solidFill>
              </a:rPr>
              <a:t>WC</a:t>
            </a:r>
            <a:r>
              <a:rPr lang="fr-CA" sz="2400" dirty="0"/>
              <a:t> model can </a:t>
            </a:r>
            <a:r>
              <a:rPr lang="fr-CA" sz="2400" dirty="0" err="1"/>
              <a:t>also</a:t>
            </a:r>
            <a:r>
              <a:rPr lang="fr-CA" sz="2400" dirty="0"/>
              <a:t>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applied</a:t>
            </a:r>
            <a:r>
              <a:rPr lang="fr-CA" sz="2400" dirty="0"/>
              <a:t> to </a:t>
            </a:r>
            <a:r>
              <a:rPr lang="fr-CA" sz="2400" dirty="0" err="1"/>
              <a:t>models</a:t>
            </a:r>
            <a:r>
              <a:rPr lang="fr-CA" sz="2400" dirty="0"/>
              <a:t> </a:t>
            </a:r>
            <a:r>
              <a:rPr lang="fr-CA" sz="2400" dirty="0" err="1"/>
              <a:t>with</a:t>
            </a:r>
            <a:r>
              <a:rPr lang="fr-CA" sz="2400" dirty="0"/>
              <a:t> </a:t>
            </a:r>
            <a:r>
              <a:rPr lang="fr-CA" sz="2400" dirty="0" err="1"/>
              <a:t>several</a:t>
            </a:r>
            <a:r>
              <a:rPr lang="fr-CA" sz="2400" dirty="0"/>
              <a:t> </a:t>
            </a:r>
            <a:r>
              <a:rPr lang="fr-CA" sz="2400" b="1" dirty="0">
                <a:solidFill>
                  <a:schemeClr val="accent1"/>
                </a:solidFill>
              </a:rPr>
              <a:t>populations</a:t>
            </a:r>
            <a:r>
              <a:rPr lang="fr-CA" dirty="0"/>
              <a:t>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CB95C76-F079-4A09-9BF4-9795962F8B1B}"/>
              </a:ext>
            </a:extLst>
          </p:cNvPr>
          <p:cNvSpPr txBox="1"/>
          <p:nvPr/>
        </p:nvSpPr>
        <p:spPr>
          <a:xfrm>
            <a:off x="838200" y="1740134"/>
            <a:ext cx="1111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In </a:t>
            </a:r>
            <a:r>
              <a:rPr lang="fr-CA" sz="2400" dirty="0" err="1"/>
              <a:t>this</a:t>
            </a:r>
            <a:r>
              <a:rPr lang="fr-CA" sz="2400" dirty="0"/>
              <a:t> </a:t>
            </a:r>
            <a:r>
              <a:rPr lang="fr-CA" sz="2400" dirty="0" err="1"/>
              <a:t>context</a:t>
            </a:r>
            <a:r>
              <a:rPr lang="fr-CA" sz="2400" dirty="0"/>
              <a:t>, a </a:t>
            </a:r>
            <a:r>
              <a:rPr lang="fr-CA" sz="2400" b="1" dirty="0">
                <a:solidFill>
                  <a:schemeClr val="accent1"/>
                </a:solidFill>
              </a:rPr>
              <a:t>population</a:t>
            </a:r>
            <a:r>
              <a:rPr lang="fr-CA" sz="2400" dirty="0"/>
              <a:t> of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an abstract and </a:t>
            </a:r>
            <a:r>
              <a:rPr lang="fr-CA" sz="2400" dirty="0" err="1"/>
              <a:t>somewhat</a:t>
            </a:r>
            <a:r>
              <a:rPr lang="fr-CA" sz="2400" dirty="0"/>
              <a:t> </a:t>
            </a:r>
            <a:r>
              <a:rPr lang="fr-CA" sz="2400" dirty="0" err="1"/>
              <a:t>arbitrary</a:t>
            </a:r>
            <a:r>
              <a:rPr lang="fr-CA" sz="2400" dirty="0"/>
              <a:t> concept.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7C4362-F60C-4305-B4F7-E5D40C9F0DDD}"/>
              </a:ext>
            </a:extLst>
          </p:cNvPr>
          <p:cNvSpPr txBox="1"/>
          <p:nvPr/>
        </p:nvSpPr>
        <p:spPr>
          <a:xfrm>
            <a:off x="835332" y="2425626"/>
            <a:ext cx="9672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A population </a:t>
            </a:r>
            <a:r>
              <a:rPr lang="fr-CA" sz="2400" dirty="0" err="1"/>
              <a:t>is</a:t>
            </a:r>
            <a:r>
              <a:rPr lang="fr-CA" sz="2400" dirty="0"/>
              <a:t> a group of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with</a:t>
            </a:r>
            <a:r>
              <a:rPr lang="fr-CA" sz="2400" dirty="0"/>
              <a:t> </a:t>
            </a:r>
            <a:r>
              <a:rPr lang="fr-CA" sz="2400" dirty="0" err="1"/>
              <a:t>similar</a:t>
            </a:r>
            <a:r>
              <a:rPr lang="fr-CA" sz="2400" dirty="0"/>
              <a:t> </a:t>
            </a:r>
            <a:r>
              <a:rPr lang="fr-CA" sz="2400" dirty="0" err="1"/>
              <a:t>properties</a:t>
            </a:r>
            <a:r>
              <a:rPr lang="fr-CA" sz="2400" dirty="0"/>
              <a:t> and </a:t>
            </a:r>
            <a:r>
              <a:rPr lang="fr-CA" sz="2400" dirty="0" err="1"/>
              <a:t>expected</a:t>
            </a:r>
            <a:r>
              <a:rPr lang="fr-CA" sz="2400" dirty="0"/>
              <a:t> to have </a:t>
            </a:r>
            <a:r>
              <a:rPr lang="fr-CA" sz="2400" dirty="0" err="1"/>
              <a:t>similar</a:t>
            </a:r>
            <a:r>
              <a:rPr lang="fr-CA" sz="2400" dirty="0"/>
              <a:t> </a:t>
            </a:r>
            <a:r>
              <a:rPr lang="fr-CA" sz="2400" dirty="0" err="1"/>
              <a:t>levels</a:t>
            </a:r>
            <a:r>
              <a:rPr lang="fr-CA" sz="2400" dirty="0"/>
              <a:t> of </a:t>
            </a:r>
            <a:r>
              <a:rPr lang="fr-CA" sz="2400" dirty="0" err="1"/>
              <a:t>activity</a:t>
            </a:r>
            <a:r>
              <a:rPr lang="fr-CA" sz="2400" dirty="0"/>
              <a:t>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DD7D7F-BFCF-4E4E-AF4B-6155ACC7D7DA}"/>
              </a:ext>
            </a:extLst>
          </p:cNvPr>
          <p:cNvSpPr txBox="1"/>
          <p:nvPr/>
        </p:nvSpPr>
        <p:spPr>
          <a:xfrm>
            <a:off x="835332" y="3310682"/>
            <a:ext cx="1039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Neurons</a:t>
            </a:r>
            <a:r>
              <a:rPr lang="fr-CA" sz="2400" dirty="0"/>
              <a:t> are </a:t>
            </a:r>
            <a:r>
              <a:rPr lang="fr-CA" sz="2400" dirty="0" err="1"/>
              <a:t>often</a:t>
            </a:r>
            <a:r>
              <a:rPr lang="fr-CA" sz="2400" dirty="0"/>
              <a:t> </a:t>
            </a:r>
            <a:r>
              <a:rPr lang="fr-CA" sz="2400" dirty="0" err="1"/>
              <a:t>divided</a:t>
            </a:r>
            <a:r>
              <a:rPr lang="fr-CA" sz="2400" dirty="0"/>
              <a:t> </a:t>
            </a:r>
            <a:r>
              <a:rPr lang="fr-CA" sz="2400" dirty="0" err="1"/>
              <a:t>into</a:t>
            </a:r>
            <a:r>
              <a:rPr lang="fr-CA" sz="2400" dirty="0"/>
              <a:t> populations of </a:t>
            </a:r>
            <a:r>
              <a:rPr lang="fr-CA" sz="2400" dirty="0" err="1"/>
              <a:t>inhibitory</a:t>
            </a:r>
            <a:r>
              <a:rPr lang="fr-CA" sz="2400" dirty="0"/>
              <a:t> and </a:t>
            </a:r>
            <a:r>
              <a:rPr lang="fr-CA" sz="2400" dirty="0" err="1"/>
              <a:t>excitatory</a:t>
            </a:r>
            <a:r>
              <a:rPr lang="fr-CA" sz="2400" dirty="0"/>
              <a:t> </a:t>
            </a:r>
            <a:r>
              <a:rPr lang="fr-CA" sz="2400" dirty="0" err="1"/>
              <a:t>neurons</a:t>
            </a:r>
            <a:r>
              <a:rPr lang="fr-CA" sz="2400" dirty="0"/>
              <a:t>.  Populations can </a:t>
            </a:r>
            <a:r>
              <a:rPr lang="fr-CA" sz="2400" dirty="0" err="1"/>
              <a:t>also</a:t>
            </a:r>
            <a:r>
              <a:rPr lang="fr-CA" sz="2400" dirty="0"/>
              <a:t>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defined</a:t>
            </a:r>
            <a:r>
              <a:rPr lang="fr-CA" sz="2400" dirty="0"/>
              <a:t> </a:t>
            </a:r>
            <a:r>
              <a:rPr lang="fr-CA" sz="2400" dirty="0" err="1"/>
              <a:t>according</a:t>
            </a:r>
            <a:r>
              <a:rPr lang="fr-CA" sz="2400" dirty="0"/>
              <a:t> to the spatial positions of </a:t>
            </a:r>
            <a:r>
              <a:rPr lang="fr-CA" sz="2400" dirty="0" err="1"/>
              <a:t>neurons</a:t>
            </a:r>
            <a:r>
              <a:rPr lang="fr-CA" sz="2400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23C54-F827-43E5-B807-AC7D85B7A1E7}"/>
              </a:ext>
            </a:extLst>
          </p:cNvPr>
          <p:cNvSpPr/>
          <p:nvPr/>
        </p:nvSpPr>
        <p:spPr>
          <a:xfrm>
            <a:off x="835332" y="4365506"/>
            <a:ext cx="9592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equations</a:t>
            </a:r>
            <a:r>
              <a:rPr lang="fr-CA" sz="2400" dirty="0"/>
              <a:t> for </a:t>
            </a:r>
            <a:r>
              <a:rPr lang="fr-CA" sz="2400" dirty="0" err="1"/>
              <a:t>two</a:t>
            </a:r>
            <a:r>
              <a:rPr lang="fr-CA" sz="2400" dirty="0"/>
              <a:t> populations WC model are </a:t>
            </a:r>
            <a:r>
              <a:rPr lang="fr-CA" sz="2400" dirty="0" err="1"/>
              <a:t>given</a:t>
            </a:r>
            <a:r>
              <a:rPr lang="fr-CA" sz="2400" dirty="0"/>
              <a:t>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81CF894-083E-4BD1-B238-385F8099762A}"/>
                  </a:ext>
                </a:extLst>
              </p:cNvPr>
              <p:cNvSpPr/>
              <p:nvPr/>
            </p:nvSpPr>
            <p:spPr>
              <a:xfrm>
                <a:off x="996450" y="4879875"/>
                <a:ext cx="6750502" cy="2141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CA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fr-CA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  <a:p>
                <a:endParaRPr lang="fr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81CF894-083E-4BD1-B238-385F80997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50" y="4879875"/>
                <a:ext cx="6750502" cy="2141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8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FA95C0-107B-445A-8183-917F6A8A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A WC model of </a:t>
            </a:r>
            <a:r>
              <a:rPr lang="fr-CA" b="1" dirty="0" err="1">
                <a:solidFill>
                  <a:schemeClr val="accent1"/>
                </a:solidFill>
              </a:rPr>
              <a:t>lateral</a:t>
            </a:r>
            <a:r>
              <a:rPr lang="fr-CA" b="1" dirty="0">
                <a:solidFill>
                  <a:schemeClr val="accent1"/>
                </a:solidFill>
              </a:rPr>
              <a:t> inhibition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630FBC-EB15-4ECC-A340-56435BCF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09" y="2841161"/>
            <a:ext cx="1883375" cy="4543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986BB9-439D-4855-8578-303420D8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42" y="1640037"/>
            <a:ext cx="5963316" cy="11679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8215C6-2727-40D6-945E-CD8B98FFF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280" y="3161605"/>
            <a:ext cx="2805071" cy="29386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477C68-6E08-413A-AAA5-8A723A1A1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09" y="4185692"/>
            <a:ext cx="6750343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7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CE73EE-A5C7-4615-93A5-5AAD7233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5038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A WC model of </a:t>
            </a:r>
            <a:r>
              <a:rPr lang="fr-CA" b="1" dirty="0" err="1">
                <a:solidFill>
                  <a:schemeClr val="accent1"/>
                </a:solidFill>
              </a:rPr>
              <a:t>lateral</a:t>
            </a:r>
            <a:r>
              <a:rPr lang="fr-CA" b="1" dirty="0">
                <a:solidFill>
                  <a:schemeClr val="accent1"/>
                </a:solidFill>
              </a:rPr>
              <a:t> inhibition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5334C3-5308-44F0-9783-459790A5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755677"/>
            <a:ext cx="3761922" cy="29324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834205-6FDB-43A4-A4A0-4DA4AE0A6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717" y="3588775"/>
            <a:ext cx="3651425" cy="31562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D3FD72-7DF3-4F7B-B3B2-FEFD6DFD8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672" y="3405998"/>
            <a:ext cx="4106728" cy="33389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A55BDC6-F2F7-4D50-A815-C52259CCDD18}"/>
              </a:ext>
            </a:extLst>
          </p:cNvPr>
          <p:cNvSpPr txBox="1"/>
          <p:nvPr/>
        </p:nvSpPr>
        <p:spPr>
          <a:xfrm>
            <a:off x="838200" y="1094730"/>
            <a:ext cx="886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implement</a:t>
            </a:r>
            <a:r>
              <a:rPr lang="fr-CA" sz="2400" dirty="0"/>
              <a:t> a WC model on </a:t>
            </a:r>
            <a:r>
              <a:rPr lang="fr-CA" sz="2400" dirty="0" err="1"/>
              <a:t>each</a:t>
            </a:r>
            <a:r>
              <a:rPr lang="fr-CA" sz="2400" dirty="0"/>
              <a:t> point of a </a:t>
            </a:r>
            <a:r>
              <a:rPr lang="fr-CA" sz="2400" dirty="0" err="1"/>
              <a:t>grid</a:t>
            </a:r>
            <a:r>
              <a:rPr lang="fr-CA" sz="2400" dirty="0"/>
              <a:t>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C9B942-C8BA-4676-A636-4497681AEE2F}"/>
              </a:ext>
            </a:extLst>
          </p:cNvPr>
          <p:cNvSpPr txBox="1"/>
          <p:nvPr/>
        </p:nvSpPr>
        <p:spPr>
          <a:xfrm>
            <a:off x="819233" y="1636087"/>
            <a:ext cx="8868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Each</a:t>
            </a:r>
            <a:r>
              <a:rPr lang="fr-CA" sz="2400" dirty="0"/>
              <a:t> population </a:t>
            </a:r>
            <a:r>
              <a:rPr lang="fr-CA" sz="2400" dirty="0" err="1"/>
              <a:t>sends</a:t>
            </a:r>
            <a:r>
              <a:rPr lang="fr-CA" sz="2400" dirty="0"/>
              <a:t> </a:t>
            </a:r>
            <a:r>
              <a:rPr lang="fr-CA" sz="2400" dirty="0" err="1"/>
              <a:t>inhibitory</a:t>
            </a:r>
            <a:r>
              <a:rPr lang="fr-CA" sz="2400" dirty="0"/>
              <a:t> connections to </a:t>
            </a:r>
            <a:r>
              <a:rPr lang="fr-CA" sz="2400" dirty="0" err="1"/>
              <a:t>their</a:t>
            </a:r>
            <a:r>
              <a:rPr lang="fr-CA" sz="2400" dirty="0"/>
              <a:t> spatial </a:t>
            </a:r>
            <a:r>
              <a:rPr lang="fr-CA" sz="2400" dirty="0" err="1"/>
              <a:t>neighbours</a:t>
            </a:r>
            <a:r>
              <a:rPr lang="fr-CA" sz="2400" dirty="0"/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5277E3-C420-410A-8CF0-75550336DE48}"/>
              </a:ext>
            </a:extLst>
          </p:cNvPr>
          <p:cNvSpPr txBox="1"/>
          <p:nvPr/>
        </p:nvSpPr>
        <p:spPr>
          <a:xfrm>
            <a:off x="658761" y="2831690"/>
            <a:ext cx="284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Connection </a:t>
            </a:r>
            <a:r>
              <a:rPr lang="fr-CA" dirty="0" err="1"/>
              <a:t>weights</a:t>
            </a:r>
            <a:r>
              <a:rPr lang="fr-CA" dirty="0"/>
              <a:t> </a:t>
            </a:r>
            <a:r>
              <a:rPr lang="fr-CA" dirty="0" err="1"/>
              <a:t>between</a:t>
            </a:r>
            <a:r>
              <a:rPr lang="fr-CA" dirty="0"/>
              <a:t> </a:t>
            </a:r>
            <a:r>
              <a:rPr lang="fr-CA" dirty="0" err="1"/>
              <a:t>neighbours</a:t>
            </a:r>
            <a:r>
              <a:rPr lang="fr-CA" dirty="0"/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80275D-250B-4CFE-8FC0-A2FD040CAC01}"/>
              </a:ext>
            </a:extLst>
          </p:cNvPr>
          <p:cNvSpPr txBox="1"/>
          <p:nvPr/>
        </p:nvSpPr>
        <p:spPr>
          <a:xfrm>
            <a:off x="8489274" y="2665840"/>
            <a:ext cx="284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Network </a:t>
            </a:r>
            <a:r>
              <a:rPr lang="fr-CA" dirty="0" err="1"/>
              <a:t>response</a:t>
            </a:r>
            <a:r>
              <a:rPr lang="fr-CA" dirty="0"/>
              <a:t>, </a:t>
            </a:r>
            <a:r>
              <a:rPr lang="fr-CA" dirty="0" err="1"/>
              <a:t>we</a:t>
            </a:r>
            <a:r>
              <a:rPr lang="fr-CA" dirty="0"/>
              <a:t> observe </a:t>
            </a:r>
            <a:r>
              <a:rPr lang="fr-CA" dirty="0" err="1"/>
              <a:t>edge</a:t>
            </a:r>
            <a:r>
              <a:rPr lang="fr-CA" dirty="0"/>
              <a:t> </a:t>
            </a:r>
            <a:r>
              <a:rPr lang="fr-CA" dirty="0" err="1"/>
              <a:t>enhancement</a:t>
            </a:r>
            <a:r>
              <a:rPr lang="fr-CA" dirty="0"/>
              <a:t>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E1DDD9-0C11-4A9D-9290-E6F64FB43374}"/>
              </a:ext>
            </a:extLst>
          </p:cNvPr>
          <p:cNvSpPr txBox="1"/>
          <p:nvPr/>
        </p:nvSpPr>
        <p:spPr>
          <a:xfrm>
            <a:off x="4581832" y="2989006"/>
            <a:ext cx="284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Visual stimulus</a:t>
            </a:r>
          </a:p>
        </p:txBody>
      </p:sp>
    </p:spTree>
    <p:extLst>
      <p:ext uri="{BB962C8B-B14F-4D97-AF65-F5344CB8AC3E}">
        <p14:creationId xmlns:p14="http://schemas.microsoft.com/office/powerpoint/2010/main" val="1880572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43FBE-EB5F-4824-A674-DEDC51A5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61" y="61452"/>
            <a:ext cx="10515600" cy="830998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Simple </a:t>
            </a:r>
            <a:r>
              <a:rPr lang="fr-CA" b="1" dirty="0" err="1">
                <a:solidFill>
                  <a:schemeClr val="accent1"/>
                </a:solidFill>
              </a:rPr>
              <a:t>models</a:t>
            </a:r>
            <a:r>
              <a:rPr lang="fr-CA" b="1" dirty="0">
                <a:solidFill>
                  <a:schemeClr val="accent1"/>
                </a:solidFill>
              </a:rPr>
              <a:t> of </a:t>
            </a:r>
            <a:r>
              <a:rPr lang="fr-CA" b="1" dirty="0" err="1">
                <a:solidFill>
                  <a:schemeClr val="accent1"/>
                </a:solidFill>
              </a:rPr>
              <a:t>synaptic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activity</a:t>
            </a:r>
            <a:endParaRPr lang="fr-CA" b="1" dirty="0">
              <a:solidFill>
                <a:schemeClr val="accent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28D26A-4CD8-4109-81E5-741326B28662}"/>
              </a:ext>
            </a:extLst>
          </p:cNvPr>
          <p:cNvSpPr txBox="1"/>
          <p:nvPr/>
        </p:nvSpPr>
        <p:spPr>
          <a:xfrm>
            <a:off x="687134" y="1041759"/>
            <a:ext cx="878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Synaptic</a:t>
            </a:r>
            <a:r>
              <a:rPr lang="fr-CA" sz="2400" dirty="0"/>
              <a:t> transmission </a:t>
            </a:r>
            <a:r>
              <a:rPr lang="fr-CA" sz="2400" dirty="0" err="1"/>
              <a:t>is</a:t>
            </a:r>
            <a:r>
              <a:rPr lang="fr-CA" sz="2400" dirty="0"/>
              <a:t> an important comportement of information </a:t>
            </a:r>
            <a:r>
              <a:rPr lang="fr-CA" sz="2400" dirty="0" err="1"/>
              <a:t>processing</a:t>
            </a:r>
            <a:r>
              <a:rPr lang="fr-CA" sz="2400" dirty="0"/>
              <a:t> in neural networks.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DC8CE7-3E79-4506-A2BE-7DFA75AE42A0}"/>
              </a:ext>
            </a:extLst>
          </p:cNvPr>
          <p:cNvSpPr txBox="1"/>
          <p:nvPr/>
        </p:nvSpPr>
        <p:spPr>
          <a:xfrm>
            <a:off x="687132" y="1872756"/>
            <a:ext cx="878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Even </a:t>
            </a:r>
            <a:r>
              <a:rPr lang="fr-CA" sz="2400" dirty="0" err="1"/>
              <a:t>small</a:t>
            </a:r>
            <a:r>
              <a:rPr lang="fr-CA" sz="2400" dirty="0"/>
              <a:t> perturbations in </a:t>
            </a: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properties</a:t>
            </a:r>
            <a:r>
              <a:rPr lang="fr-CA" sz="2400" dirty="0"/>
              <a:t> can have important </a:t>
            </a:r>
            <a:r>
              <a:rPr lang="fr-CA" sz="2400" dirty="0" err="1"/>
              <a:t>functional</a:t>
            </a:r>
            <a:r>
              <a:rPr lang="fr-CA" sz="2400" dirty="0"/>
              <a:t> </a:t>
            </a:r>
            <a:r>
              <a:rPr lang="fr-CA" sz="2400" dirty="0" err="1"/>
              <a:t>consequences</a:t>
            </a:r>
            <a:endParaRPr lang="fr-CA" sz="2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8BF84B-8340-4E3A-A433-1062C0B73FAE}"/>
              </a:ext>
            </a:extLst>
          </p:cNvPr>
          <p:cNvSpPr txBox="1"/>
          <p:nvPr/>
        </p:nvSpPr>
        <p:spPr>
          <a:xfrm>
            <a:off x="687132" y="2767400"/>
            <a:ext cx="878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Synaptic</a:t>
            </a:r>
            <a:r>
              <a:rPr lang="fr-CA" sz="2400" dirty="0"/>
              <a:t> transmission can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divided</a:t>
            </a:r>
            <a:r>
              <a:rPr lang="fr-CA" sz="2400" dirty="0"/>
              <a:t> </a:t>
            </a:r>
            <a:r>
              <a:rPr lang="fr-CA" sz="2400" dirty="0" err="1"/>
              <a:t>into</a:t>
            </a:r>
            <a:r>
              <a:rPr lang="fr-CA" sz="2400" dirty="0"/>
              <a:t> the </a:t>
            </a:r>
            <a:r>
              <a:rPr lang="fr-CA" sz="2400" dirty="0" err="1"/>
              <a:t>following</a:t>
            </a:r>
            <a:r>
              <a:rPr lang="fr-CA" sz="2400" dirty="0"/>
              <a:t> </a:t>
            </a:r>
            <a:r>
              <a:rPr lang="fr-CA" sz="2400" dirty="0" err="1"/>
              <a:t>steps</a:t>
            </a:r>
            <a:r>
              <a:rPr lang="fr-CA" sz="2400" dirty="0"/>
              <a:t>:  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39AEC34-2EA5-4327-B2CF-63B583AD3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2208"/>
            <a:ext cx="10515600" cy="32062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A" sz="2400" dirty="0"/>
              <a:t>An action </a:t>
            </a:r>
            <a:r>
              <a:rPr lang="fr-CA" sz="2400" dirty="0" err="1"/>
              <a:t>potential</a:t>
            </a:r>
            <a:r>
              <a:rPr lang="fr-CA" sz="2400" dirty="0"/>
              <a:t> </a:t>
            </a:r>
            <a:r>
              <a:rPr lang="fr-CA" sz="2400" dirty="0" err="1"/>
              <a:t>reaches</a:t>
            </a:r>
            <a:r>
              <a:rPr lang="fr-CA" sz="2400" dirty="0"/>
              <a:t> the </a:t>
            </a:r>
            <a:r>
              <a:rPr lang="fr-CA" sz="2400" dirty="0" err="1"/>
              <a:t>presynaptic</a:t>
            </a:r>
            <a:r>
              <a:rPr lang="fr-CA" sz="2400" dirty="0"/>
              <a:t> bouton.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 err="1"/>
              <a:t>Depolarization</a:t>
            </a:r>
            <a:r>
              <a:rPr lang="fr-CA" sz="2400" dirty="0"/>
              <a:t> of the membrane leads to the </a:t>
            </a:r>
            <a:r>
              <a:rPr lang="fr-CA" sz="2400" dirty="0" err="1"/>
              <a:t>opening</a:t>
            </a:r>
            <a:r>
              <a:rPr lang="fr-CA" sz="2400" dirty="0"/>
              <a:t> of </a:t>
            </a:r>
            <a:r>
              <a:rPr lang="fr-CA" sz="2400" dirty="0" err="1"/>
              <a:t>vesicles</a:t>
            </a:r>
            <a:r>
              <a:rPr lang="fr-CA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 err="1"/>
              <a:t>Neurotransmitters</a:t>
            </a:r>
            <a:r>
              <a:rPr lang="fr-CA" sz="2400" dirty="0"/>
              <a:t> are </a:t>
            </a:r>
            <a:r>
              <a:rPr lang="fr-CA" sz="2400" dirty="0" err="1"/>
              <a:t>released</a:t>
            </a:r>
            <a:r>
              <a:rPr lang="fr-CA" sz="2400" dirty="0"/>
              <a:t> in the </a:t>
            </a: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cleft</a:t>
            </a:r>
            <a:r>
              <a:rPr lang="fr-CA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 err="1"/>
              <a:t>Neurotransmitters</a:t>
            </a:r>
            <a:r>
              <a:rPr lang="fr-CA" sz="2400" dirty="0"/>
              <a:t> </a:t>
            </a:r>
            <a:r>
              <a:rPr lang="fr-CA" sz="2400" dirty="0" err="1"/>
              <a:t>bind</a:t>
            </a:r>
            <a:r>
              <a:rPr lang="fr-CA" sz="2400" dirty="0"/>
              <a:t> to </a:t>
            </a:r>
            <a:r>
              <a:rPr lang="fr-CA" sz="2400" dirty="0" err="1"/>
              <a:t>postsynaptic</a:t>
            </a:r>
            <a:r>
              <a:rPr lang="fr-CA" sz="2400" dirty="0"/>
              <a:t> </a:t>
            </a:r>
            <a:r>
              <a:rPr lang="fr-CA" sz="2400" dirty="0" err="1"/>
              <a:t>receptors</a:t>
            </a:r>
            <a:r>
              <a:rPr lang="fr-CA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 err="1"/>
              <a:t>Receptors</a:t>
            </a:r>
            <a:r>
              <a:rPr lang="fr-CA" sz="2400" dirty="0"/>
              <a:t> change state and open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current</a:t>
            </a:r>
            <a:r>
              <a:rPr lang="fr-CA" sz="2400" dirty="0"/>
              <a:t> </a:t>
            </a:r>
            <a:r>
              <a:rPr lang="fr-CA" sz="2400" dirty="0" err="1"/>
              <a:t>mediated</a:t>
            </a:r>
            <a:r>
              <a:rPr lang="fr-CA" sz="2400" dirty="0"/>
              <a:t> by ions </a:t>
            </a:r>
            <a:r>
              <a:rPr lang="fr-CA" sz="2400" dirty="0" err="1"/>
              <a:t>occurs</a:t>
            </a:r>
            <a:r>
              <a:rPr lang="fr-CA" sz="2400" dirty="0"/>
              <a:t> </a:t>
            </a:r>
            <a:r>
              <a:rPr lang="fr-CA" sz="2400" dirty="0" err="1"/>
              <a:t>through</a:t>
            </a:r>
            <a:r>
              <a:rPr lang="fr-CA" sz="2400" dirty="0"/>
              <a:t> </a:t>
            </a:r>
            <a:r>
              <a:rPr lang="fr-CA" sz="2400" dirty="0" err="1"/>
              <a:t>receptor</a:t>
            </a:r>
            <a:r>
              <a:rPr lang="fr-CA" sz="2400" dirty="0"/>
              <a:t> channels.</a:t>
            </a:r>
          </a:p>
        </p:txBody>
      </p:sp>
    </p:spTree>
    <p:extLst>
      <p:ext uri="{BB962C8B-B14F-4D97-AF65-F5344CB8AC3E}">
        <p14:creationId xmlns:p14="http://schemas.microsoft.com/office/powerpoint/2010/main" val="2135322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9A35283-DEFC-4EEC-BE30-38C517C4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88" y="752101"/>
            <a:ext cx="8373644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36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84A31FD-B7A3-4259-822F-3A692859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A few </a:t>
            </a:r>
            <a:r>
              <a:rPr lang="fr-CA" b="1" dirty="0" err="1">
                <a:solidFill>
                  <a:schemeClr val="accent1"/>
                </a:solidFill>
              </a:rPr>
              <a:t>order</a:t>
            </a:r>
            <a:r>
              <a:rPr lang="fr-CA" b="1" dirty="0">
                <a:solidFill>
                  <a:schemeClr val="accent1"/>
                </a:solidFill>
              </a:rPr>
              <a:t> of magnitudes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9D3C8CCB-9799-440D-B8DF-D2B6B700B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CA" dirty="0"/>
              <a:t>A </a:t>
            </a:r>
            <a:r>
              <a:rPr lang="fr-CA" dirty="0" err="1"/>
              <a:t>synaptic</a:t>
            </a:r>
            <a:r>
              <a:rPr lang="fr-CA" dirty="0"/>
              <a:t> </a:t>
            </a:r>
            <a:r>
              <a:rPr lang="fr-CA" dirty="0" err="1"/>
              <a:t>vesicle</a:t>
            </a:r>
            <a:r>
              <a:rPr lang="fr-CA" dirty="0"/>
              <a:t> </a:t>
            </a:r>
            <a:r>
              <a:rPr lang="fr-CA" dirty="0" err="1"/>
              <a:t>contains</a:t>
            </a:r>
            <a:r>
              <a:rPr lang="fr-CA" dirty="0"/>
              <a:t> 100- 20 000 neuro </a:t>
            </a:r>
            <a:r>
              <a:rPr lang="fr-CA" dirty="0" err="1"/>
              <a:t>transmitters</a:t>
            </a:r>
            <a:r>
              <a:rPr lang="fr-CA" dirty="0"/>
              <a:t>.</a:t>
            </a:r>
          </a:p>
          <a:p>
            <a:r>
              <a:rPr lang="fr-CA" dirty="0"/>
              <a:t>There are a few </a:t>
            </a:r>
            <a:r>
              <a:rPr lang="fr-CA" dirty="0" err="1"/>
              <a:t>tens</a:t>
            </a:r>
            <a:r>
              <a:rPr lang="fr-CA" dirty="0"/>
              <a:t> </a:t>
            </a:r>
            <a:r>
              <a:rPr lang="fr-CA" dirty="0" err="1"/>
              <a:t>synaptic</a:t>
            </a:r>
            <a:r>
              <a:rPr lang="fr-CA" dirty="0"/>
              <a:t> channels.</a:t>
            </a:r>
          </a:p>
          <a:p>
            <a:r>
              <a:rPr lang="fr-CA" dirty="0"/>
              <a:t>The conductance of </a:t>
            </a:r>
            <a:r>
              <a:rPr lang="fr-CA" dirty="0" err="1"/>
              <a:t>individual</a:t>
            </a:r>
            <a:r>
              <a:rPr lang="fr-CA" dirty="0"/>
              <a:t> </a:t>
            </a:r>
            <a:r>
              <a:rPr lang="fr-CA" dirty="0" err="1"/>
              <a:t>channel</a:t>
            </a:r>
            <a:r>
              <a:rPr lang="fr-CA" dirty="0"/>
              <a:t> can </a:t>
            </a:r>
            <a:r>
              <a:rPr lang="fr-CA" dirty="0" err="1"/>
              <a:t>be</a:t>
            </a:r>
            <a:r>
              <a:rPr lang="fr-CA" dirty="0"/>
              <a:t> 10 pS-40 </a:t>
            </a:r>
            <a:r>
              <a:rPr lang="fr-CA" dirty="0" err="1"/>
              <a:t>pS</a:t>
            </a:r>
            <a:r>
              <a:rPr lang="fr-CA" dirty="0"/>
              <a:t>.</a:t>
            </a:r>
          </a:p>
          <a:p>
            <a:r>
              <a:rPr lang="fr-CA" dirty="0"/>
              <a:t>The </a:t>
            </a:r>
            <a:r>
              <a:rPr lang="fr-CA" dirty="0" err="1"/>
              <a:t>width</a:t>
            </a:r>
            <a:r>
              <a:rPr lang="fr-CA" dirty="0"/>
              <a:t> of the synapse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around</a:t>
            </a:r>
            <a:r>
              <a:rPr lang="fr-CA" dirty="0"/>
              <a:t> 10 nm.</a:t>
            </a:r>
          </a:p>
          <a:p>
            <a:r>
              <a:rPr lang="fr-CA" dirty="0" err="1"/>
              <a:t>Neurotransmitters</a:t>
            </a:r>
            <a:r>
              <a:rPr lang="fr-CA" dirty="0"/>
              <a:t> </a:t>
            </a:r>
            <a:r>
              <a:rPr lang="fr-CA" dirty="0" err="1"/>
              <a:t>stay</a:t>
            </a:r>
            <a:r>
              <a:rPr lang="fr-CA" dirty="0"/>
              <a:t> in the synapses for </a:t>
            </a:r>
            <a:r>
              <a:rPr lang="fr-CA" dirty="0" err="1"/>
              <a:t>only</a:t>
            </a:r>
            <a:r>
              <a:rPr lang="fr-CA" dirty="0"/>
              <a:t> a few ms.</a:t>
            </a:r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658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3D65FD-2BDC-485A-B112-C737E919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NEURON software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33A295-F361-4A50-9521-A522E6E97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73" y="1610004"/>
            <a:ext cx="10515600" cy="1325563"/>
          </a:xfrm>
        </p:spPr>
        <p:txBody>
          <a:bodyPr/>
          <a:lstStyle/>
          <a:p>
            <a:r>
              <a:rPr lang="fr-CA" dirty="0"/>
              <a:t>For </a:t>
            </a:r>
            <a:r>
              <a:rPr lang="fr-CA" dirty="0" err="1"/>
              <a:t>those</a:t>
            </a:r>
            <a:r>
              <a:rPr lang="fr-CA" dirty="0"/>
              <a:t> </a:t>
            </a:r>
            <a:r>
              <a:rPr lang="fr-CA" dirty="0" err="1"/>
              <a:t>who</a:t>
            </a:r>
            <a:r>
              <a:rPr lang="fr-CA" dirty="0"/>
              <a:t> </a:t>
            </a:r>
            <a:r>
              <a:rPr lang="fr-CA" dirty="0" err="1"/>
              <a:t>want</a:t>
            </a:r>
            <a:r>
              <a:rPr lang="fr-CA" dirty="0"/>
              <a:t> to know more about </a:t>
            </a:r>
            <a:r>
              <a:rPr lang="fr-CA" dirty="0" err="1"/>
              <a:t>detailed</a:t>
            </a:r>
            <a:r>
              <a:rPr lang="fr-CA" dirty="0"/>
              <a:t> single </a:t>
            </a:r>
            <a:r>
              <a:rPr lang="fr-CA" dirty="0" err="1"/>
              <a:t>cell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, the </a:t>
            </a:r>
            <a:r>
              <a:rPr lang="fr-CA" b="1" dirty="0">
                <a:solidFill>
                  <a:srgbClr val="0070C0"/>
                </a:solidFill>
              </a:rPr>
              <a:t>NEURON software</a:t>
            </a:r>
            <a:r>
              <a:rPr lang="fr-CA" dirty="0"/>
              <a:t> 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taylor</a:t>
            </a:r>
            <a:r>
              <a:rPr lang="fr-CA" dirty="0"/>
              <a:t> made to </a:t>
            </a:r>
            <a:r>
              <a:rPr lang="fr-CA" dirty="0" err="1"/>
              <a:t>develop</a:t>
            </a:r>
            <a:r>
              <a:rPr lang="fr-CA" dirty="0"/>
              <a:t> </a:t>
            </a:r>
            <a:r>
              <a:rPr lang="fr-CA" dirty="0" err="1"/>
              <a:t>modular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 of single </a:t>
            </a:r>
            <a:r>
              <a:rPr lang="fr-CA" dirty="0" err="1"/>
              <a:t>neurons</a:t>
            </a:r>
            <a:r>
              <a:rPr lang="fr-CA" dirty="0"/>
              <a:t>. </a:t>
            </a:r>
            <a:r>
              <a:rPr lang="fr-CA" b="1" dirty="0">
                <a:solidFill>
                  <a:srgbClr val="0070C0"/>
                </a:solidFill>
              </a:rPr>
              <a:t>https://modeldb.science/</a:t>
            </a:r>
          </a:p>
        </p:txBody>
      </p:sp>
      <p:pic>
        <p:nvPicPr>
          <p:cNvPr id="8196" name="Picture 4" descr="The NEURON Book">
            <a:extLst>
              <a:ext uri="{FF2B5EF4-FFF2-40B4-BE49-F238E27FC236}">
                <a16:creationId xmlns:a16="http://schemas.microsoft.com/office/drawing/2014/main" id="{540C72AC-5FD4-4563-B789-D7E3CE991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686" y="3140400"/>
            <a:ext cx="3586755" cy="358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3380EA7-FFFA-4EF7-AEAE-FD3900A24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80" y="3087577"/>
            <a:ext cx="3066681" cy="36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8E558-E799-41B8-A782-49C959CF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983"/>
            <a:ext cx="10515600" cy="1325563"/>
          </a:xfrm>
        </p:spPr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Stochastic</a:t>
            </a:r>
            <a:r>
              <a:rPr lang="fr-CA" b="1" dirty="0">
                <a:solidFill>
                  <a:schemeClr val="accent1"/>
                </a:solidFill>
              </a:rPr>
              <a:t> transitions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2392357-628A-47B4-A59B-AD9F46AC7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7187"/>
                <a:ext cx="10515600" cy="3106994"/>
              </a:xfrm>
            </p:spPr>
            <p:txBody>
              <a:bodyPr>
                <a:noAutofit/>
              </a:bodyPr>
              <a:lstStyle/>
              <a:p>
                <a:r>
                  <a:rPr lang="fr-CA" sz="2400" dirty="0"/>
                  <a:t>Synaptic channels can </a:t>
                </a:r>
                <a:r>
                  <a:rPr lang="fr-CA" sz="2400" dirty="0" err="1"/>
                  <a:t>be</a:t>
                </a:r>
                <a:r>
                  <a:rPr lang="fr-CA" sz="2400" dirty="0"/>
                  <a:t> in </a:t>
                </a:r>
                <a:r>
                  <a:rPr lang="fr-CA" sz="2400" dirty="0" err="1"/>
                  <a:t>several</a:t>
                </a:r>
                <a:r>
                  <a:rPr lang="fr-CA" sz="2400" dirty="0"/>
                  <a:t> 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close</a:t>
                </a:r>
                <a:r>
                  <a:rPr lang="fr-CA" sz="2400" dirty="0"/>
                  <a:t>, 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open</a:t>
                </a:r>
                <a:r>
                  <a:rPr lang="fr-CA" sz="2400" dirty="0"/>
                  <a:t> or </a:t>
                </a:r>
                <a:r>
                  <a:rPr lang="fr-CA" sz="2400" b="1" dirty="0" err="1">
                    <a:solidFill>
                      <a:schemeClr val="accent1"/>
                    </a:solidFill>
                  </a:rPr>
                  <a:t>desensitized</a:t>
                </a:r>
                <a:r>
                  <a:rPr lang="fr-CA" sz="2400" dirty="0"/>
                  <a:t> </a:t>
                </a:r>
                <a:r>
                  <a:rPr lang="fr-CA" sz="2400" dirty="0" err="1"/>
                  <a:t>sates</a:t>
                </a:r>
                <a:r>
                  <a:rPr lang="fr-CA" sz="2400" dirty="0"/>
                  <a:t>.</a:t>
                </a:r>
              </a:p>
              <a:p>
                <a:r>
                  <a:rPr lang="fr-CA" sz="2400" dirty="0"/>
                  <a:t>The binding of 2 or 3 </a:t>
                </a:r>
                <a:r>
                  <a:rPr lang="fr-CA" sz="2400" dirty="0" err="1"/>
                  <a:t>neurotransmitters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usually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required</a:t>
                </a:r>
                <a:r>
                  <a:rPr lang="fr-CA" sz="2400" dirty="0"/>
                  <a:t> for the </a:t>
                </a:r>
                <a:r>
                  <a:rPr lang="fr-CA" sz="2400" dirty="0" err="1"/>
                  <a:t>channel</a:t>
                </a:r>
                <a:r>
                  <a:rPr lang="fr-CA" sz="2400" dirty="0"/>
                  <a:t> to </a:t>
                </a:r>
                <a:r>
                  <a:rPr lang="fr-CA" sz="2400" dirty="0" err="1"/>
                  <a:t>become</a:t>
                </a:r>
                <a:r>
                  <a:rPr lang="fr-CA" sz="2400" dirty="0"/>
                  <a:t> open.</a:t>
                </a:r>
              </a:p>
              <a:p>
                <a:r>
                  <a:rPr lang="fr-CA" sz="2400" dirty="0"/>
                  <a:t>A </a:t>
                </a:r>
                <a:r>
                  <a:rPr lang="fr-CA" sz="2400" dirty="0" err="1"/>
                  <a:t>channel</a:t>
                </a:r>
                <a:r>
                  <a:rPr lang="fr-CA" sz="2400" dirty="0"/>
                  <a:t> in a </a:t>
                </a:r>
                <a:r>
                  <a:rPr lang="fr-CA" sz="2400" b="1" dirty="0" err="1">
                    <a:solidFill>
                      <a:schemeClr val="accent1"/>
                    </a:solidFill>
                  </a:rPr>
                  <a:t>desensitized</a:t>
                </a:r>
                <a:r>
                  <a:rPr lang="fr-CA" sz="2400" dirty="0"/>
                  <a:t> state </a:t>
                </a:r>
                <a:r>
                  <a:rPr lang="fr-CA" sz="2400" dirty="0" err="1"/>
                  <a:t>usually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stays</a:t>
                </a:r>
                <a:r>
                  <a:rPr lang="fr-CA" sz="2400" dirty="0"/>
                  <a:t> in </a:t>
                </a:r>
                <a:r>
                  <a:rPr lang="fr-CA" sz="2400" dirty="0" err="1"/>
                  <a:t>this</a:t>
                </a:r>
                <a:r>
                  <a:rPr lang="fr-CA" sz="2400" dirty="0"/>
                  <a:t> state for a </a:t>
                </a:r>
                <a:r>
                  <a:rPr lang="fr-CA" sz="2400" dirty="0" err="1"/>
                  <a:t>relatively</a:t>
                </a:r>
                <a:r>
                  <a:rPr lang="fr-CA" sz="2400" dirty="0"/>
                  <a:t> long </a:t>
                </a:r>
                <a:r>
                  <a:rPr lang="fr-CA" sz="2400" dirty="0" err="1"/>
                  <a:t>period</a:t>
                </a:r>
                <a:r>
                  <a:rPr lang="fr-CA" sz="2400" dirty="0"/>
                  <a:t> of time.</a:t>
                </a:r>
              </a:p>
              <a:p>
                <a:r>
                  <a:rPr lang="fr-CA" sz="2400" dirty="0"/>
                  <a:t>Transition </a:t>
                </a:r>
                <a:r>
                  <a:rPr lang="fr-CA" sz="2400" dirty="0" err="1"/>
                  <a:t>between</a:t>
                </a:r>
                <a:r>
                  <a:rPr lang="fr-CA" sz="2400" dirty="0"/>
                  <a:t> </a:t>
                </a:r>
                <a:r>
                  <a:rPr lang="fr-CA" sz="2400" dirty="0" err="1"/>
                  <a:t>each</a:t>
                </a:r>
                <a:r>
                  <a:rPr lang="fr-CA" sz="2400" dirty="0"/>
                  <a:t> of </a:t>
                </a:r>
                <a:r>
                  <a:rPr lang="fr-CA" sz="2400" dirty="0" err="1"/>
                  <a:t>these</a:t>
                </a:r>
                <a:r>
                  <a:rPr lang="fr-CA" sz="2400" dirty="0"/>
                  <a:t> states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b="1" dirty="0" err="1">
                    <a:solidFill>
                      <a:schemeClr val="accent1"/>
                    </a:solidFill>
                  </a:rPr>
                  <a:t>stochastic</a:t>
                </a:r>
                <a:r>
                  <a:rPr lang="fr-CA" sz="2400" dirty="0"/>
                  <a:t>.</a:t>
                </a:r>
              </a:p>
              <a:p>
                <a:r>
                  <a:rPr lang="fr-CA" sz="2400" dirty="0"/>
                  <a:t>Say the  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transition rate </a:t>
                </a:r>
                <a:r>
                  <a:rPr lang="fr-CA" sz="2400" dirty="0" err="1"/>
                  <a:t>from</a:t>
                </a:r>
                <a:r>
                  <a:rPr lang="fr-CA" sz="2400" dirty="0"/>
                  <a:t> state </a:t>
                </a:r>
                <a:r>
                  <a:rPr lang="fr-CA" sz="2400" i="1" dirty="0"/>
                  <a:t>S</a:t>
                </a:r>
                <a:r>
                  <a:rPr lang="fr-CA" sz="2400" baseline="-25000" dirty="0"/>
                  <a:t>1</a:t>
                </a:r>
                <a:r>
                  <a:rPr lang="fr-CA" sz="2400" dirty="0"/>
                  <a:t> to state </a:t>
                </a:r>
                <a:r>
                  <a:rPr lang="fr-CA" sz="2400" i="1" dirty="0"/>
                  <a:t>S</a:t>
                </a:r>
                <a:r>
                  <a:rPr lang="fr-CA" sz="2400" baseline="-25000" dirty="0"/>
                  <a:t>2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i="1" dirty="0"/>
                  <a:t>k</a:t>
                </a:r>
                <a:r>
                  <a:rPr lang="fr-CA" sz="2400" dirty="0"/>
                  <a:t>, </a:t>
                </a:r>
                <a:r>
                  <a:rPr lang="fr-CA" sz="2400" dirty="0" err="1"/>
                  <a:t>then</a:t>
                </a:r>
                <a:r>
                  <a:rPr lang="fr-CA" sz="2400" dirty="0"/>
                  <a:t> the </a:t>
                </a:r>
                <a:r>
                  <a:rPr lang="fr-CA" sz="2400" dirty="0" err="1"/>
                  <a:t>probability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that</a:t>
                </a:r>
                <a:r>
                  <a:rPr lang="fr-CA" sz="2400" dirty="0"/>
                  <a:t> </a:t>
                </a:r>
                <a:r>
                  <a:rPr lang="fr-CA" sz="2400" dirty="0" err="1"/>
                  <a:t>this</a:t>
                </a:r>
                <a:r>
                  <a:rPr lang="fr-CA" sz="2400" dirty="0"/>
                  <a:t> transition </a:t>
                </a:r>
                <a:r>
                  <a:rPr lang="fr-CA" sz="2400" dirty="0" err="1"/>
                  <a:t>occurs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during</a:t>
                </a:r>
                <a:r>
                  <a:rPr lang="fr-CA" sz="2400" dirty="0"/>
                  <a:t> a time </a:t>
                </a:r>
                <a:r>
                  <a:rPr lang="fr-CA" sz="2400" dirty="0" err="1"/>
                  <a:t>step</a:t>
                </a:r>
                <a:r>
                  <a:rPr lang="fr-CA" sz="2400" dirty="0"/>
                  <a:t> of </a:t>
                </a:r>
                <a:r>
                  <a:rPr lang="fr-CA" sz="2400" dirty="0" err="1"/>
                  <a:t>length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 err="1"/>
                  <a:t>is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fr-CA" sz="2400" dirty="0"/>
                  <a:t>.</a:t>
                </a:r>
              </a:p>
              <a:p>
                <a:r>
                  <a:rPr lang="fr-CA" sz="2400" dirty="0"/>
                  <a:t>For </a:t>
                </a:r>
                <a:r>
                  <a:rPr lang="fr-CA" sz="2400" dirty="0" err="1"/>
                  <a:t>example</a:t>
                </a:r>
                <a:r>
                  <a:rPr lang="fr-CA" sz="2400" dirty="0"/>
                  <a:t>, a </a:t>
                </a:r>
                <a:r>
                  <a:rPr lang="fr-CA" sz="2400" dirty="0" err="1"/>
                  <a:t>channel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in a close state, the transition rate </a:t>
                </a:r>
                <a:r>
                  <a:rPr lang="fr-CA" sz="2400" dirty="0" err="1"/>
                  <a:t>from</a:t>
                </a:r>
                <a:r>
                  <a:rPr lang="fr-CA" sz="2400" dirty="0"/>
                  <a:t> close to open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b="0" i="1" smtClean="0">
                        <a:latin typeface="Cambria Math" panose="02040503050406030204" pitchFamily="18" charset="0"/>
                      </a:rPr>
                      <m:t>0.1 </m:t>
                    </m:r>
                    <m:sSup>
                      <m:sSupPr>
                        <m:ctrlPr>
                          <a:rPr lang="fr-CA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  <m:sup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sz="2400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fr-CA" sz="2400" dirty="0"/>
                  <a:t> </a:t>
                </a:r>
                <a:r>
                  <a:rPr lang="fr-CA" sz="2400" dirty="0" err="1"/>
                  <a:t>We</a:t>
                </a:r>
                <a:r>
                  <a:rPr lang="fr-CA" sz="2400" dirty="0"/>
                  <a:t> run a simulation </a:t>
                </a:r>
                <a:r>
                  <a:rPr lang="fr-CA" sz="2400" dirty="0" err="1"/>
                  <a:t>with</a:t>
                </a:r>
                <a:r>
                  <a:rPr lang="fr-CA" sz="2400" dirty="0"/>
                  <a:t> time </a:t>
                </a:r>
                <a:r>
                  <a:rPr lang="fr-CA" sz="2400" dirty="0" err="1"/>
                  <a:t>steps</a:t>
                </a:r>
                <a:r>
                  <a:rPr lang="fr-CA" sz="2400" dirty="0"/>
                  <a:t> of </a:t>
                </a:r>
                <a:r>
                  <a:rPr lang="fr-CA" sz="2400" dirty="0" err="1"/>
                  <a:t>length</a:t>
                </a:r>
                <a:r>
                  <a:rPr lang="fr-CA" sz="2400" dirty="0"/>
                  <a:t> </a:t>
                </a:r>
                <a:r>
                  <a:rPr lang="fr-CA" sz="2400" dirty="0" err="1"/>
                  <a:t>equal</a:t>
                </a:r>
                <a:r>
                  <a:rPr lang="fr-CA" sz="2400" dirty="0"/>
                  <a:t> to </a:t>
                </a:r>
                <a14:m>
                  <m:oMath xmlns:m="http://schemas.openxmlformats.org/officeDocument/2006/math">
                    <m:r>
                      <a:rPr lang="fr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 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fr-CA" sz="2400" dirty="0"/>
                  <a:t>The </a:t>
                </a:r>
                <a:r>
                  <a:rPr lang="fr-CA" sz="2400" dirty="0" err="1"/>
                  <a:t>probability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that</a:t>
                </a:r>
                <a:r>
                  <a:rPr lang="fr-CA" sz="2400" dirty="0"/>
                  <a:t> the </a:t>
                </a:r>
                <a:r>
                  <a:rPr lang="fr-CA" sz="2400" dirty="0" err="1"/>
                  <a:t>channel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open at the </a:t>
                </a:r>
                <a:r>
                  <a:rPr lang="fr-CA" sz="2400" dirty="0" err="1"/>
                  <a:t>next</a:t>
                </a:r>
                <a:r>
                  <a:rPr lang="fr-CA" sz="2400" dirty="0"/>
                  <a:t> time </a:t>
                </a:r>
                <a:r>
                  <a:rPr lang="fr-CA" sz="2400" dirty="0" err="1"/>
                  <a:t>step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0.04.</a:t>
                </a:r>
              </a:p>
              <a:p>
                <a:r>
                  <a:rPr lang="fr-CA" sz="2400" dirty="0"/>
                  <a:t>A possible simplification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to </a:t>
                </a:r>
                <a:r>
                  <a:rPr lang="fr-CA" sz="2400" dirty="0" err="1"/>
                  <a:t>treat</a:t>
                </a:r>
                <a:r>
                  <a:rPr lang="fr-CA" sz="2400" dirty="0"/>
                  <a:t> the </a:t>
                </a:r>
                <a:r>
                  <a:rPr lang="fr-CA" sz="2400" dirty="0" err="1"/>
                  <a:t>proprotion</a:t>
                </a:r>
                <a:r>
                  <a:rPr lang="fr-CA" sz="2400" dirty="0"/>
                  <a:t> of channels in </a:t>
                </a:r>
                <a:r>
                  <a:rPr lang="fr-CA" sz="2400" dirty="0" err="1"/>
                  <a:t>each</a:t>
                </a:r>
                <a:r>
                  <a:rPr lang="fr-CA" sz="2400" dirty="0"/>
                  <a:t> state as a </a:t>
                </a:r>
                <a:r>
                  <a:rPr lang="fr-CA" sz="2400" dirty="0" err="1"/>
                  <a:t>continuous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quantity</a:t>
                </a:r>
                <a:r>
                  <a:rPr lang="fr-CA" sz="2400" dirty="0"/>
                  <a:t> and to use </a:t>
                </a:r>
                <a:r>
                  <a:rPr lang="fr-CA" sz="2400" dirty="0" err="1"/>
                  <a:t>ordinary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differential</a:t>
                </a:r>
                <a:r>
                  <a:rPr lang="fr-CA" sz="2400" dirty="0"/>
                  <a:t> </a:t>
                </a:r>
                <a:r>
                  <a:rPr lang="fr-CA" sz="2400" dirty="0" err="1"/>
                  <a:t>equations</a:t>
                </a:r>
                <a:r>
                  <a:rPr lang="fr-CA" sz="2400" dirty="0"/>
                  <a:t>.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2392357-628A-47B4-A59B-AD9F46AC7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7187"/>
                <a:ext cx="10515600" cy="3106994"/>
              </a:xfrm>
              <a:blipFill>
                <a:blip r:embed="rId2"/>
                <a:stretch>
                  <a:fillRect l="-812" t="-2745" r="-174" b="-6960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2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7104C-A264-4494-8DAF-8DB0BAF6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An </a:t>
            </a:r>
            <a:r>
              <a:rPr lang="fr-CA" b="1" dirty="0" err="1">
                <a:solidFill>
                  <a:schemeClr val="accent1"/>
                </a:solidFill>
              </a:rPr>
              <a:t>example</a:t>
            </a:r>
            <a:r>
              <a:rPr lang="fr-CA" b="1" dirty="0">
                <a:solidFill>
                  <a:schemeClr val="accent1"/>
                </a:solidFill>
              </a:rPr>
              <a:t> of </a:t>
            </a:r>
            <a:r>
              <a:rPr lang="fr-CA" b="1" dirty="0" err="1">
                <a:solidFill>
                  <a:schemeClr val="accent1"/>
                </a:solidFill>
              </a:rPr>
              <a:t>channel</a:t>
            </a:r>
            <a:r>
              <a:rPr lang="fr-CA" b="1" dirty="0">
                <a:solidFill>
                  <a:schemeClr val="accent1"/>
                </a:solidFill>
              </a:rPr>
              <a:t> states and transitions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AC88B3-3057-4856-81B2-5FF09224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75" y="2074606"/>
            <a:ext cx="7547290" cy="23992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7B7809-8A29-4887-82CC-7116BA5C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1065"/>
            <a:ext cx="12192000" cy="144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5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69A6B-0684-4A32-853A-6B9B3EE5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GABA synapses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8D807A7-E9B8-48E6-AA93-F1AFAF21A1B3}"/>
              </a:ext>
            </a:extLst>
          </p:cNvPr>
          <p:cNvSpPr/>
          <p:nvPr/>
        </p:nvSpPr>
        <p:spPr>
          <a:xfrm flipH="1">
            <a:off x="6725263" y="762434"/>
            <a:ext cx="245805" cy="816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64430B9-A7AE-4776-BD7E-9DEAA0824BDC}"/>
              </a:ext>
            </a:extLst>
          </p:cNvPr>
          <p:cNvSpPr/>
          <p:nvPr/>
        </p:nvSpPr>
        <p:spPr>
          <a:xfrm flipH="1">
            <a:off x="7192296" y="762434"/>
            <a:ext cx="245804" cy="816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FEC1246-064E-4C02-AC26-50144CC95FC2}"/>
              </a:ext>
            </a:extLst>
          </p:cNvPr>
          <p:cNvCxnSpPr>
            <a:cxnSpLocks/>
          </p:cNvCxnSpPr>
          <p:nvPr/>
        </p:nvCxnSpPr>
        <p:spPr>
          <a:xfrm>
            <a:off x="7037434" y="511277"/>
            <a:ext cx="0" cy="1671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334DA9B-2523-4A0F-AAC0-AB80F366179E}"/>
              </a:ext>
            </a:extLst>
          </p:cNvPr>
          <p:cNvCxnSpPr>
            <a:cxnSpLocks/>
          </p:cNvCxnSpPr>
          <p:nvPr/>
        </p:nvCxnSpPr>
        <p:spPr>
          <a:xfrm flipV="1">
            <a:off x="7125929" y="206476"/>
            <a:ext cx="0" cy="16714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9B44023-A5AC-4ECA-891F-657FCF5D454F}"/>
              </a:ext>
            </a:extLst>
          </p:cNvPr>
          <p:cNvSpPr txBox="1"/>
          <p:nvPr/>
        </p:nvSpPr>
        <p:spPr>
          <a:xfrm>
            <a:off x="6577782" y="1803654"/>
            <a:ext cx="62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Cl</a:t>
            </a:r>
            <a:r>
              <a:rPr lang="fr-CA" baseline="30000" dirty="0"/>
              <a:t>-</a:t>
            </a:r>
          </a:p>
          <a:p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D714C1A-2BB6-4289-BBA9-BB046BEF78A9}"/>
              </a:ext>
            </a:extLst>
          </p:cNvPr>
          <p:cNvSpPr txBox="1"/>
          <p:nvPr/>
        </p:nvSpPr>
        <p:spPr>
          <a:xfrm>
            <a:off x="7144366" y="320946"/>
            <a:ext cx="150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HCO</a:t>
            </a:r>
            <a:r>
              <a:rPr lang="fr-CA" baseline="-25000" dirty="0"/>
              <a:t>3</a:t>
            </a:r>
            <a:r>
              <a:rPr lang="fr-CA" baseline="30000" dirty="0"/>
              <a:t>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F008BF1-F986-48DD-9204-F5C02927044C}"/>
                  </a:ext>
                </a:extLst>
              </p:cNvPr>
              <p:cNvSpPr txBox="1"/>
              <p:nvPr/>
            </p:nvSpPr>
            <p:spPr>
              <a:xfrm>
                <a:off x="8183471" y="1070019"/>
                <a:ext cx="2614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CA" dirty="0"/>
                  <a:t>C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fr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fr-C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fr-CA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C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fr-CA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fr-C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fr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fr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fr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endParaRPr lang="fr-CA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F008BF1-F986-48DD-9204-F5C029270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471" y="1070019"/>
                <a:ext cx="2614242" cy="276999"/>
              </a:xfrm>
              <a:prstGeom prst="rect">
                <a:avLst/>
              </a:prstGeom>
              <a:blipFill>
                <a:blip r:embed="rId2"/>
                <a:stretch>
                  <a:fillRect l="-3030" t="-28889" r="-2331" b="-5111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E945CD37-D49F-4267-B436-0C896FB84C44}"/>
              </a:ext>
            </a:extLst>
          </p:cNvPr>
          <p:cNvSpPr txBox="1"/>
          <p:nvPr/>
        </p:nvSpPr>
        <p:spPr>
          <a:xfrm>
            <a:off x="204029" y="1690688"/>
            <a:ext cx="54175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GABA synapses are </a:t>
            </a:r>
            <a:r>
              <a:rPr lang="fr-CA" sz="2400" dirty="0" err="1"/>
              <a:t>responsible</a:t>
            </a:r>
            <a:r>
              <a:rPr lang="fr-CA" sz="2400" dirty="0"/>
              <a:t> for fast inhibition in the </a:t>
            </a:r>
            <a:r>
              <a:rPr lang="fr-CA" sz="2400" dirty="0" err="1"/>
              <a:t>mammalian</a:t>
            </a:r>
            <a:r>
              <a:rPr lang="fr-CA" sz="2400" dirty="0"/>
              <a:t> </a:t>
            </a:r>
            <a:r>
              <a:rPr lang="fr-CA" sz="2400" dirty="0" err="1"/>
              <a:t>brain</a:t>
            </a:r>
            <a:r>
              <a:rPr lang="fr-CA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GABA channels are </a:t>
            </a:r>
            <a:r>
              <a:rPr lang="fr-CA" sz="2400" dirty="0" err="1"/>
              <a:t>permeable</a:t>
            </a:r>
            <a:r>
              <a:rPr lang="fr-CA" sz="2400" dirty="0"/>
              <a:t> to </a:t>
            </a:r>
            <a:r>
              <a:rPr lang="fr-CA" sz="2400" dirty="0" err="1"/>
              <a:t>both</a:t>
            </a:r>
            <a:r>
              <a:rPr lang="fr-CA" sz="2400" dirty="0"/>
              <a:t> </a:t>
            </a:r>
            <a:r>
              <a:rPr lang="fr-CA" sz="2400" dirty="0" err="1"/>
              <a:t>chloride</a:t>
            </a:r>
            <a:r>
              <a:rPr lang="fr-CA" sz="2400" dirty="0"/>
              <a:t> and bicarbonate ions </a:t>
            </a:r>
            <a:r>
              <a:rPr lang="fr-CA" sz="2400" dirty="0" err="1"/>
              <a:t>with</a:t>
            </a:r>
            <a:r>
              <a:rPr lang="fr-CA" sz="2400" dirty="0"/>
              <a:t> a </a:t>
            </a:r>
            <a:r>
              <a:rPr lang="fr-CA" sz="2400" dirty="0" err="1"/>
              <a:t>greater</a:t>
            </a:r>
            <a:r>
              <a:rPr lang="fr-CA" sz="2400" dirty="0"/>
              <a:t> </a:t>
            </a:r>
            <a:r>
              <a:rPr lang="fr-CA" sz="2400" dirty="0" err="1"/>
              <a:t>permeability</a:t>
            </a:r>
            <a:r>
              <a:rPr lang="fr-CA" sz="2400" dirty="0"/>
              <a:t> to </a:t>
            </a:r>
            <a:r>
              <a:rPr lang="fr-CA" sz="2400" dirty="0" err="1"/>
              <a:t>chloride</a:t>
            </a:r>
            <a:r>
              <a:rPr lang="fr-CA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 Bicarbonate concentration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kept</a:t>
            </a:r>
            <a:r>
              <a:rPr lang="fr-CA" sz="2400" dirty="0"/>
              <a:t> constant.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 GABA synapses are </a:t>
            </a:r>
            <a:r>
              <a:rPr lang="fr-CA" sz="2400" dirty="0" err="1"/>
              <a:t>excitatory</a:t>
            </a:r>
            <a:r>
              <a:rPr lang="fr-CA" sz="2400" dirty="0"/>
              <a:t> in the </a:t>
            </a:r>
            <a:r>
              <a:rPr lang="fr-CA" sz="2400" dirty="0" err="1"/>
              <a:t>young</a:t>
            </a:r>
            <a:r>
              <a:rPr lang="fr-CA" sz="2400" dirty="0"/>
              <a:t> and </a:t>
            </a:r>
            <a:r>
              <a:rPr lang="fr-CA" sz="2400" dirty="0" err="1"/>
              <a:t>inhibitory</a:t>
            </a:r>
            <a:r>
              <a:rPr lang="fr-CA" sz="2400" dirty="0"/>
              <a:t> in the mature animal.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This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related</a:t>
            </a:r>
            <a:r>
              <a:rPr lang="fr-CA" sz="2400" dirty="0"/>
              <a:t> to shift in </a:t>
            </a:r>
            <a:r>
              <a:rPr lang="fr-CA" sz="2400" dirty="0" err="1"/>
              <a:t>chloride</a:t>
            </a:r>
            <a:r>
              <a:rPr lang="fr-CA" sz="2400" dirty="0"/>
              <a:t> concentration, about 20 mM in the </a:t>
            </a:r>
            <a:r>
              <a:rPr lang="fr-CA" sz="2400" dirty="0" err="1"/>
              <a:t>young</a:t>
            </a:r>
            <a:r>
              <a:rPr lang="fr-CA" sz="2400" dirty="0"/>
              <a:t> and about 5mM in the </a:t>
            </a:r>
            <a:r>
              <a:rPr lang="fr-CA" sz="2400" dirty="0" err="1"/>
              <a:t>adult</a:t>
            </a:r>
            <a:r>
              <a:rPr lang="fr-CA" sz="2400" dirty="0"/>
              <a:t>.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9116A09-D07E-464F-9117-9DB93548ED1C}"/>
              </a:ext>
            </a:extLst>
          </p:cNvPr>
          <p:cNvSpPr txBox="1"/>
          <p:nvPr/>
        </p:nvSpPr>
        <p:spPr>
          <a:xfrm>
            <a:off x="5938685" y="2595715"/>
            <a:ext cx="125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Young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EDA3A4D-42EE-4BBA-BE29-9CB1E10C8641}"/>
              </a:ext>
            </a:extLst>
          </p:cNvPr>
          <p:cNvSpPr/>
          <p:nvPr/>
        </p:nvSpPr>
        <p:spPr>
          <a:xfrm>
            <a:off x="6096000" y="3283973"/>
            <a:ext cx="4159045" cy="287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1FB936D-8660-4E20-83BE-E86B9DABCD0F}"/>
              </a:ext>
            </a:extLst>
          </p:cNvPr>
          <p:cNvSpPr/>
          <p:nvPr/>
        </p:nvSpPr>
        <p:spPr>
          <a:xfrm>
            <a:off x="7747820" y="2990783"/>
            <a:ext cx="705467" cy="10225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184E358-5D7C-45A9-B2E5-416598995313}"/>
              </a:ext>
            </a:extLst>
          </p:cNvPr>
          <p:cNvCxnSpPr>
            <a:cxnSpLocks/>
          </p:cNvCxnSpPr>
          <p:nvPr/>
        </p:nvCxnSpPr>
        <p:spPr>
          <a:xfrm>
            <a:off x="7858433" y="2620300"/>
            <a:ext cx="0" cy="1671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0C5CAB6-B892-400A-8C89-2A776696FE3E}"/>
              </a:ext>
            </a:extLst>
          </p:cNvPr>
          <p:cNvCxnSpPr>
            <a:cxnSpLocks/>
          </p:cNvCxnSpPr>
          <p:nvPr/>
        </p:nvCxnSpPr>
        <p:spPr>
          <a:xfrm>
            <a:off x="8118990" y="2605551"/>
            <a:ext cx="0" cy="1671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3D8CA85F-9CA9-4494-B0CB-DDD94E5C7726}"/>
              </a:ext>
            </a:extLst>
          </p:cNvPr>
          <p:cNvCxnSpPr>
            <a:cxnSpLocks/>
          </p:cNvCxnSpPr>
          <p:nvPr/>
        </p:nvCxnSpPr>
        <p:spPr>
          <a:xfrm>
            <a:off x="8359880" y="2600632"/>
            <a:ext cx="0" cy="1671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4049B62C-7BD4-4031-A580-F2A784000534}"/>
              </a:ext>
            </a:extLst>
          </p:cNvPr>
          <p:cNvSpPr txBox="1"/>
          <p:nvPr/>
        </p:nvSpPr>
        <p:spPr>
          <a:xfrm>
            <a:off x="7487308" y="4262646"/>
            <a:ext cx="73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1K</a:t>
            </a:r>
            <a:r>
              <a:rPr lang="fr-CA" baseline="30000" dirty="0"/>
              <a:t>+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F0C471C-75C2-4E1D-BF4C-51044D831B88}"/>
              </a:ext>
            </a:extLst>
          </p:cNvPr>
          <p:cNvSpPr txBox="1"/>
          <p:nvPr/>
        </p:nvSpPr>
        <p:spPr>
          <a:xfrm>
            <a:off x="7896535" y="4244851"/>
            <a:ext cx="73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2Cl</a:t>
            </a:r>
            <a:r>
              <a:rPr lang="fr-CA" baseline="30000" dirty="0"/>
              <a:t>-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FF8277E-3CBD-4364-A0FF-7625EC4F3B3B}"/>
              </a:ext>
            </a:extLst>
          </p:cNvPr>
          <p:cNvSpPr txBox="1"/>
          <p:nvPr/>
        </p:nvSpPr>
        <p:spPr>
          <a:xfrm>
            <a:off x="8313199" y="4272115"/>
            <a:ext cx="73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1Na</a:t>
            </a:r>
            <a:r>
              <a:rPr lang="fr-CA" baseline="30000" dirty="0"/>
              <a:t>+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329983E-941D-4CA6-826F-D2F4D04C9D3B}"/>
              </a:ext>
            </a:extLst>
          </p:cNvPr>
          <p:cNvSpPr txBox="1"/>
          <p:nvPr/>
        </p:nvSpPr>
        <p:spPr>
          <a:xfrm>
            <a:off x="5746955" y="5068533"/>
            <a:ext cx="125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Adult</a:t>
            </a:r>
            <a:endParaRPr lang="fr-CA" sz="2400" dirty="0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2DCA7A2-924A-4F2B-8ACB-EAD471EC4E9B}"/>
              </a:ext>
            </a:extLst>
          </p:cNvPr>
          <p:cNvSpPr/>
          <p:nvPr/>
        </p:nvSpPr>
        <p:spPr>
          <a:xfrm>
            <a:off x="5904270" y="5756791"/>
            <a:ext cx="4159045" cy="287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86A25C8-D7C5-4D1E-AF1D-780D85F7FF2B}"/>
              </a:ext>
            </a:extLst>
          </p:cNvPr>
          <p:cNvSpPr/>
          <p:nvPr/>
        </p:nvSpPr>
        <p:spPr>
          <a:xfrm>
            <a:off x="7556090" y="5463601"/>
            <a:ext cx="705467" cy="10225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C36D538-A9BB-4320-AE56-D4955E7016C4}"/>
              </a:ext>
            </a:extLst>
          </p:cNvPr>
          <p:cNvCxnSpPr>
            <a:cxnSpLocks/>
          </p:cNvCxnSpPr>
          <p:nvPr/>
        </p:nvCxnSpPr>
        <p:spPr>
          <a:xfrm>
            <a:off x="7666703" y="5093118"/>
            <a:ext cx="0" cy="1671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1DA37F36-8CF6-4460-B9D6-1B9F80E4C195}"/>
              </a:ext>
            </a:extLst>
          </p:cNvPr>
          <p:cNvCxnSpPr>
            <a:cxnSpLocks/>
          </p:cNvCxnSpPr>
          <p:nvPr/>
        </p:nvCxnSpPr>
        <p:spPr>
          <a:xfrm flipV="1">
            <a:off x="8114063" y="5048784"/>
            <a:ext cx="29505" cy="1624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9C904D94-E3E8-4D7F-8FA5-F76A252B7D68}"/>
              </a:ext>
            </a:extLst>
          </p:cNvPr>
          <p:cNvSpPr txBox="1"/>
          <p:nvPr/>
        </p:nvSpPr>
        <p:spPr>
          <a:xfrm>
            <a:off x="7895314" y="4730712"/>
            <a:ext cx="73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1Cl</a:t>
            </a:r>
            <a:r>
              <a:rPr lang="fr-CA" baseline="30000" dirty="0"/>
              <a:t>-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BEB1032-0F54-4ACB-8C31-2572B56F7131}"/>
              </a:ext>
            </a:extLst>
          </p:cNvPr>
          <p:cNvSpPr txBox="1"/>
          <p:nvPr/>
        </p:nvSpPr>
        <p:spPr>
          <a:xfrm>
            <a:off x="7381578" y="4726867"/>
            <a:ext cx="73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1K</a:t>
            </a:r>
            <a:r>
              <a:rPr lang="fr-CA" baseline="30000" dirty="0"/>
              <a:t>+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47D1EC1-5B48-4480-880C-87F16BEC8AC9}"/>
              </a:ext>
            </a:extLst>
          </p:cNvPr>
          <p:cNvSpPr txBox="1"/>
          <p:nvPr/>
        </p:nvSpPr>
        <p:spPr>
          <a:xfrm>
            <a:off x="8399188" y="5086264"/>
            <a:ext cx="162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KCC2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00E5AED-F476-413A-A1A4-4C1D2AC1BBDD}"/>
              </a:ext>
            </a:extLst>
          </p:cNvPr>
          <p:cNvSpPr txBox="1"/>
          <p:nvPr/>
        </p:nvSpPr>
        <p:spPr>
          <a:xfrm>
            <a:off x="8780199" y="2602385"/>
            <a:ext cx="162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NKCC1</a:t>
            </a:r>
          </a:p>
        </p:txBody>
      </p:sp>
    </p:spTree>
    <p:extLst>
      <p:ext uri="{BB962C8B-B14F-4D97-AF65-F5344CB8AC3E}">
        <p14:creationId xmlns:p14="http://schemas.microsoft.com/office/powerpoint/2010/main" val="930821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95ECAF-3FFC-437F-AA20-6F1E0081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GABA synapses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74044B-4473-461F-9AF3-0379FFD7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249" y="2207691"/>
            <a:ext cx="5742874" cy="31304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1ADA32C-701E-4D46-AA7E-AEB4CEEBAA79}"/>
              </a:ext>
            </a:extLst>
          </p:cNvPr>
          <p:cNvSpPr txBox="1"/>
          <p:nvPr/>
        </p:nvSpPr>
        <p:spPr>
          <a:xfrm>
            <a:off x="678426" y="2064774"/>
            <a:ext cx="4050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polarity</a:t>
            </a:r>
            <a:r>
              <a:rPr lang="fr-CA" sz="2400" dirty="0"/>
              <a:t> of GABA </a:t>
            </a:r>
            <a:r>
              <a:rPr lang="fr-CA" sz="2400" dirty="0" err="1"/>
              <a:t>current</a:t>
            </a:r>
            <a:r>
              <a:rPr lang="fr-CA" sz="2400" dirty="0"/>
              <a:t> can change as the </a:t>
            </a:r>
            <a:r>
              <a:rPr lang="fr-CA" sz="2400" dirty="0" err="1"/>
              <a:t>result</a:t>
            </a:r>
            <a:r>
              <a:rPr lang="fr-CA" sz="2400" dirty="0"/>
              <a:t> to </a:t>
            </a:r>
            <a:r>
              <a:rPr lang="fr-CA" sz="2400" dirty="0" err="1"/>
              <a:t>repeated</a:t>
            </a:r>
            <a:r>
              <a:rPr lang="fr-CA" sz="2400" dirty="0"/>
              <a:t> stimulations.</a:t>
            </a:r>
          </a:p>
          <a:p>
            <a:endParaRPr lang="fr-CA" sz="2400" dirty="0"/>
          </a:p>
          <a:p>
            <a:r>
              <a:rPr lang="fr-CA" sz="2400" dirty="0"/>
              <a:t>  This </a:t>
            </a:r>
            <a:r>
              <a:rPr lang="fr-CA" sz="2400" dirty="0" err="1"/>
              <a:t>is</a:t>
            </a:r>
            <a:r>
              <a:rPr lang="fr-CA" sz="2400" dirty="0"/>
              <a:t> due to the accumulation of </a:t>
            </a:r>
            <a:r>
              <a:rPr lang="fr-CA" sz="2400" dirty="0" err="1"/>
              <a:t>intracellular</a:t>
            </a:r>
            <a:r>
              <a:rPr lang="fr-CA" sz="2400" dirty="0"/>
              <a:t> </a:t>
            </a:r>
            <a:r>
              <a:rPr lang="fr-CA" sz="2400" dirty="0" err="1"/>
              <a:t>chloride</a:t>
            </a:r>
            <a:r>
              <a:rPr lang="fr-CA" sz="2400" dirty="0"/>
              <a:t> </a:t>
            </a:r>
            <a:r>
              <a:rPr lang="fr-CA" sz="2400" dirty="0" err="1"/>
              <a:t>which</a:t>
            </a:r>
            <a:r>
              <a:rPr lang="fr-CA" sz="2400" dirty="0"/>
              <a:t> leads to a </a:t>
            </a:r>
            <a:r>
              <a:rPr lang="fr-CA" sz="2400" dirty="0" err="1"/>
              <a:t>depolarization</a:t>
            </a:r>
            <a:r>
              <a:rPr lang="fr-CA" sz="2400" dirty="0"/>
              <a:t> of the </a:t>
            </a: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potential</a:t>
            </a:r>
            <a:r>
              <a:rPr lang="fr-CA" sz="2400" dirty="0"/>
              <a:t>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1139F3-740E-4DBA-A5C5-B6A21733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51" y="925098"/>
            <a:ext cx="5820587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68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1829F0-6F6B-4B01-B8D8-8B32B861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Spike timing </a:t>
            </a:r>
            <a:r>
              <a:rPr lang="fr-CA" b="1" dirty="0" err="1">
                <a:solidFill>
                  <a:schemeClr val="accent1"/>
                </a:solidFill>
              </a:rPr>
              <a:t>dependant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plasticity</a:t>
            </a:r>
            <a:r>
              <a:rPr lang="fr-CA" b="1" dirty="0">
                <a:solidFill>
                  <a:schemeClr val="accent1"/>
                </a:solidFill>
              </a:rPr>
              <a:t> (STDP)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92736-8D57-44E4-A415-88DA68D7C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err="1"/>
              <a:t>Synaptic</a:t>
            </a:r>
            <a:r>
              <a:rPr lang="fr-CA" dirty="0"/>
              <a:t> </a:t>
            </a:r>
            <a:r>
              <a:rPr lang="fr-CA" dirty="0" err="1"/>
              <a:t>weights</a:t>
            </a:r>
            <a:r>
              <a:rPr lang="fr-CA" dirty="0"/>
              <a:t> </a:t>
            </a:r>
            <a:r>
              <a:rPr lang="fr-CA" dirty="0" err="1"/>
              <a:t>evolve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time </a:t>
            </a:r>
            <a:r>
              <a:rPr lang="fr-CA" dirty="0" err="1"/>
              <a:t>according</a:t>
            </a:r>
            <a:r>
              <a:rPr lang="fr-CA" dirty="0"/>
              <a:t> to </a:t>
            </a:r>
            <a:r>
              <a:rPr lang="fr-CA" dirty="0" err="1"/>
              <a:t>neuron</a:t>
            </a:r>
            <a:r>
              <a:rPr lang="fr-CA" dirty="0"/>
              <a:t> </a:t>
            </a:r>
            <a:r>
              <a:rPr lang="fr-CA" dirty="0" err="1"/>
              <a:t>activity</a:t>
            </a:r>
            <a:r>
              <a:rPr lang="fr-CA" dirty="0"/>
              <a:t>.</a:t>
            </a:r>
          </a:p>
          <a:p>
            <a:r>
              <a:rPr lang="fr-CA" dirty="0"/>
              <a:t>But how do synapse know </a:t>
            </a:r>
            <a:r>
              <a:rPr lang="fr-CA" dirty="0" err="1"/>
              <a:t>they</a:t>
            </a:r>
            <a:r>
              <a:rPr lang="fr-CA" dirty="0"/>
              <a:t> have to change?  </a:t>
            </a:r>
          </a:p>
          <a:p>
            <a:r>
              <a:rPr lang="fr-CA" b="1" dirty="0" err="1">
                <a:solidFill>
                  <a:schemeClr val="accent1"/>
                </a:solidFill>
              </a:rPr>
              <a:t>It’s</a:t>
            </a:r>
            <a:r>
              <a:rPr lang="fr-CA" b="1" dirty="0">
                <a:solidFill>
                  <a:schemeClr val="accent1"/>
                </a:solidFill>
              </a:rPr>
              <a:t> calcium!</a:t>
            </a:r>
          </a:p>
          <a:p>
            <a:r>
              <a:rPr lang="fr-CA" dirty="0"/>
              <a:t>The </a:t>
            </a:r>
            <a:r>
              <a:rPr lang="fr-CA" dirty="0" err="1"/>
              <a:t>weight</a:t>
            </a:r>
            <a:r>
              <a:rPr lang="fr-CA" dirty="0"/>
              <a:t> of a synapse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increase</a:t>
            </a:r>
            <a:r>
              <a:rPr lang="fr-CA" dirty="0"/>
              <a:t> if a spike in the </a:t>
            </a:r>
            <a:r>
              <a:rPr lang="fr-CA" dirty="0" err="1"/>
              <a:t>presynaptic</a:t>
            </a:r>
            <a:r>
              <a:rPr lang="fr-CA" dirty="0"/>
              <a:t> </a:t>
            </a:r>
            <a:r>
              <a:rPr lang="fr-CA" dirty="0" err="1"/>
              <a:t>neuron</a:t>
            </a:r>
            <a:r>
              <a:rPr lang="fr-CA" dirty="0"/>
              <a:t> </a:t>
            </a:r>
            <a:r>
              <a:rPr lang="fr-CA" b="1" dirty="0">
                <a:solidFill>
                  <a:schemeClr val="accent1"/>
                </a:solidFill>
              </a:rPr>
              <a:t>causes</a:t>
            </a:r>
            <a:r>
              <a:rPr lang="fr-CA" dirty="0"/>
              <a:t> a spike in the post </a:t>
            </a:r>
            <a:r>
              <a:rPr lang="fr-CA" dirty="0" err="1"/>
              <a:t>synaptic</a:t>
            </a:r>
            <a:r>
              <a:rPr lang="fr-CA" dirty="0"/>
              <a:t> </a:t>
            </a:r>
            <a:r>
              <a:rPr lang="fr-CA" dirty="0" err="1"/>
              <a:t>neuron</a:t>
            </a:r>
            <a:r>
              <a:rPr lang="fr-CA" dirty="0"/>
              <a:t>.</a:t>
            </a:r>
          </a:p>
          <a:p>
            <a:r>
              <a:rPr lang="fr-CA" b="1" dirty="0" err="1">
                <a:solidFill>
                  <a:schemeClr val="accent1"/>
                </a:solidFill>
              </a:rPr>
              <a:t>Causality</a:t>
            </a:r>
            <a:r>
              <a:rPr lang="fr-CA" b="1" dirty="0">
                <a:solidFill>
                  <a:schemeClr val="accent1"/>
                </a:solidFill>
              </a:rPr>
              <a:t>:  </a:t>
            </a:r>
            <a:r>
              <a:rPr lang="fr-CA" dirty="0"/>
              <a:t>the post </a:t>
            </a:r>
            <a:r>
              <a:rPr lang="fr-CA" dirty="0" err="1"/>
              <a:t>synaptic</a:t>
            </a:r>
            <a:r>
              <a:rPr lang="fr-CA" dirty="0"/>
              <a:t> </a:t>
            </a:r>
            <a:r>
              <a:rPr lang="fr-CA" dirty="0" err="1"/>
              <a:t>neuron</a:t>
            </a:r>
            <a:r>
              <a:rPr lang="fr-CA" dirty="0"/>
              <a:t> </a:t>
            </a:r>
            <a:r>
              <a:rPr lang="fr-CA" dirty="0" err="1"/>
              <a:t>fires</a:t>
            </a:r>
            <a:r>
              <a:rPr lang="fr-CA" dirty="0"/>
              <a:t> a few </a:t>
            </a:r>
            <a:r>
              <a:rPr lang="fr-CA" dirty="0" err="1"/>
              <a:t>millisecond</a:t>
            </a:r>
            <a:r>
              <a:rPr lang="fr-CA" dirty="0"/>
              <a:t> </a:t>
            </a:r>
            <a:r>
              <a:rPr lang="fr-CA" b="1" dirty="0" err="1">
                <a:solidFill>
                  <a:schemeClr val="accent1"/>
                </a:solidFill>
              </a:rPr>
              <a:t>after</a:t>
            </a:r>
            <a:r>
              <a:rPr lang="fr-CA" dirty="0"/>
              <a:t> the </a:t>
            </a:r>
            <a:r>
              <a:rPr lang="fr-CA" dirty="0" err="1"/>
              <a:t>presynaptic</a:t>
            </a:r>
            <a:r>
              <a:rPr lang="fr-CA" dirty="0"/>
              <a:t> one.</a:t>
            </a:r>
          </a:p>
          <a:p>
            <a:r>
              <a:rPr lang="fr-CA" dirty="0"/>
              <a:t>This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referred</a:t>
            </a:r>
            <a:r>
              <a:rPr lang="fr-CA" dirty="0"/>
              <a:t> to as </a:t>
            </a:r>
            <a:r>
              <a:rPr lang="fr-CA" b="1" dirty="0">
                <a:solidFill>
                  <a:schemeClr val="accent1"/>
                </a:solidFill>
              </a:rPr>
              <a:t>spike timing </a:t>
            </a:r>
            <a:r>
              <a:rPr lang="fr-CA" b="1" dirty="0" err="1">
                <a:solidFill>
                  <a:schemeClr val="accent1"/>
                </a:solidFill>
              </a:rPr>
              <a:t>dependant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plasticity</a:t>
            </a:r>
            <a:endParaRPr lang="fr-CA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727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009C5-A68D-48D4-AF07-B453DC9B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53988"/>
            <a:ext cx="10515600" cy="917575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Spike timing </a:t>
            </a:r>
            <a:r>
              <a:rPr lang="fr-CA" b="1" dirty="0" err="1">
                <a:solidFill>
                  <a:schemeClr val="accent1"/>
                </a:solidFill>
              </a:rPr>
              <a:t>dependant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plasiticity</a:t>
            </a:r>
            <a:endParaRPr lang="fr-CA" b="1" dirty="0">
              <a:solidFill>
                <a:schemeClr val="accent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74B703-69A5-4820-B663-3052B1AD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926977"/>
            <a:ext cx="3972278" cy="57770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4E4108-BC06-4BE9-B0DA-7A3A7428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676" y="2498757"/>
            <a:ext cx="5299570" cy="9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07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Know Your Brain: Neurons">
            <a:extLst>
              <a:ext uri="{FF2B5EF4-FFF2-40B4-BE49-F238E27FC236}">
                <a16:creationId xmlns:a16="http://schemas.microsoft.com/office/drawing/2014/main" id="{B6D906AA-8F04-4F5E-B557-BB793BE2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038">
            <a:off x="4002676" y="1176880"/>
            <a:ext cx="3665222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now Your Brain: Neurons">
            <a:extLst>
              <a:ext uri="{FF2B5EF4-FFF2-40B4-BE49-F238E27FC236}">
                <a16:creationId xmlns:a16="http://schemas.microsoft.com/office/drawing/2014/main" id="{D95C5FD5-649E-4BBB-B9E3-B28868485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35" y="2667170"/>
            <a:ext cx="3665222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211E55B-E039-4EF1-92B9-92EE3D264042}"/>
              </a:ext>
            </a:extLst>
          </p:cNvPr>
          <p:cNvSpPr txBox="1"/>
          <p:nvPr/>
        </p:nvSpPr>
        <p:spPr>
          <a:xfrm>
            <a:off x="1026744" y="1836173"/>
            <a:ext cx="1627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err="1"/>
              <a:t>Presynaptic</a:t>
            </a:r>
            <a:endParaRPr lang="fr-CA" sz="2400" dirty="0"/>
          </a:p>
          <a:p>
            <a:r>
              <a:rPr lang="fr-CA" sz="2400" dirty="0" err="1"/>
              <a:t>neuron</a:t>
            </a:r>
            <a:endParaRPr lang="fr-CA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09EF41-5FF8-49D5-93E2-FC8F2673DFB7}"/>
              </a:ext>
            </a:extLst>
          </p:cNvPr>
          <p:cNvSpPr txBox="1"/>
          <p:nvPr/>
        </p:nvSpPr>
        <p:spPr>
          <a:xfrm>
            <a:off x="5938152" y="649179"/>
            <a:ext cx="1814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err="1"/>
              <a:t>Postsynaptic</a:t>
            </a:r>
            <a:r>
              <a:rPr lang="fr-CA" sz="2400" dirty="0"/>
              <a:t> </a:t>
            </a:r>
          </a:p>
          <a:p>
            <a:r>
              <a:rPr lang="fr-CA" sz="2400" dirty="0" err="1"/>
              <a:t>neuron</a:t>
            </a:r>
            <a:endParaRPr lang="fr-CA" sz="2400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E2EFE0-2892-46DE-ADE7-48184AC34F63}"/>
              </a:ext>
            </a:extLst>
          </p:cNvPr>
          <p:cNvCxnSpPr>
            <a:cxnSpLocks/>
          </p:cNvCxnSpPr>
          <p:nvPr/>
        </p:nvCxnSpPr>
        <p:spPr>
          <a:xfrm flipV="1">
            <a:off x="3378926" y="4310743"/>
            <a:ext cx="775063" cy="55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B7B4163-D21D-4573-81D7-5B2EB13F2F7F}"/>
              </a:ext>
            </a:extLst>
          </p:cNvPr>
          <p:cNvCxnSpPr>
            <a:cxnSpLocks/>
          </p:cNvCxnSpPr>
          <p:nvPr/>
        </p:nvCxnSpPr>
        <p:spPr>
          <a:xfrm flipH="1">
            <a:off x="6354076" y="2968764"/>
            <a:ext cx="592769" cy="8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10BE121-D14B-4BED-9A58-FCFC1786E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33063">
            <a:off x="3401173" y="3845503"/>
            <a:ext cx="460105" cy="5897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E18D936-2E08-4675-8328-6D6941B90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845">
            <a:off x="5992350" y="1561310"/>
            <a:ext cx="507902" cy="650974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81E79A1-3242-4CA4-8BFC-9EF79BE961F6}"/>
              </a:ext>
            </a:extLst>
          </p:cNvPr>
          <p:cNvCxnSpPr>
            <a:cxnSpLocks/>
          </p:cNvCxnSpPr>
          <p:nvPr/>
        </p:nvCxnSpPr>
        <p:spPr>
          <a:xfrm flipV="1">
            <a:off x="5966544" y="2078346"/>
            <a:ext cx="834850" cy="119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FAA0F07E-BECE-470D-8512-C2220286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845">
            <a:off x="6377393" y="2520743"/>
            <a:ext cx="329212" cy="421948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CD0BA24E-6945-4428-9CFF-ACFA40AF5600}"/>
              </a:ext>
            </a:extLst>
          </p:cNvPr>
          <p:cNvSpPr/>
          <p:nvPr/>
        </p:nvSpPr>
        <p:spPr>
          <a:xfrm>
            <a:off x="4076856" y="2461802"/>
            <a:ext cx="618309" cy="53983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58F4C4D-9C94-4DD1-A2AC-E8C1C0D57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646" y="1480176"/>
            <a:ext cx="1950561" cy="476166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D464588-0862-4E2F-8534-4D4FBB536F6B}"/>
              </a:ext>
            </a:extLst>
          </p:cNvPr>
          <p:cNvSpPr txBox="1"/>
          <p:nvPr/>
        </p:nvSpPr>
        <p:spPr>
          <a:xfrm>
            <a:off x="10116077" y="1881154"/>
            <a:ext cx="99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err="1"/>
              <a:t>pre</a:t>
            </a:r>
            <a:endParaRPr lang="fr-CA" sz="2400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07E42D-1CC3-4E09-B755-4A5823C363D4}"/>
              </a:ext>
            </a:extLst>
          </p:cNvPr>
          <p:cNvSpPr txBox="1"/>
          <p:nvPr/>
        </p:nvSpPr>
        <p:spPr>
          <a:xfrm>
            <a:off x="10353385" y="4262949"/>
            <a:ext cx="99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post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AC72A0-A559-4BD1-B7A3-77D2F26CA863}"/>
              </a:ext>
            </a:extLst>
          </p:cNvPr>
          <p:cNvSpPr/>
          <p:nvPr/>
        </p:nvSpPr>
        <p:spPr>
          <a:xfrm>
            <a:off x="9114591" y="4101840"/>
            <a:ext cx="148046" cy="322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002530-739B-47FF-A73D-710A5254152A}"/>
              </a:ext>
            </a:extLst>
          </p:cNvPr>
          <p:cNvSpPr/>
          <p:nvPr/>
        </p:nvSpPr>
        <p:spPr>
          <a:xfrm>
            <a:off x="9567437" y="4125397"/>
            <a:ext cx="148046" cy="322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2" name="Connecteur : en arc 21">
            <a:extLst>
              <a:ext uri="{FF2B5EF4-FFF2-40B4-BE49-F238E27FC236}">
                <a16:creationId xmlns:a16="http://schemas.microsoft.com/office/drawing/2014/main" id="{95BC478B-1D4B-4FE5-9837-36FB64323789}"/>
              </a:ext>
            </a:extLst>
          </p:cNvPr>
          <p:cNvCxnSpPr>
            <a:cxnSpLocks/>
          </p:cNvCxnSpPr>
          <p:nvPr/>
        </p:nvCxnSpPr>
        <p:spPr>
          <a:xfrm rot="5400000">
            <a:off x="9367533" y="3648606"/>
            <a:ext cx="1183580" cy="78376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 : en arc 22">
            <a:extLst>
              <a:ext uri="{FF2B5EF4-FFF2-40B4-BE49-F238E27FC236}">
                <a16:creationId xmlns:a16="http://schemas.microsoft.com/office/drawing/2014/main" id="{732F3C3C-6D49-431E-AF37-5DC5301C20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61303" y="3730945"/>
            <a:ext cx="1010194" cy="79248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58488C1-943D-43F5-9F0B-9BA00FB28457}"/>
              </a:ext>
            </a:extLst>
          </p:cNvPr>
          <p:cNvSpPr/>
          <p:nvPr/>
        </p:nvSpPr>
        <p:spPr>
          <a:xfrm rot="18994973">
            <a:off x="9811277" y="4790056"/>
            <a:ext cx="148046" cy="3222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55171-1ABB-4A8A-BA84-5B4341A43BF2}"/>
              </a:ext>
            </a:extLst>
          </p:cNvPr>
          <p:cNvSpPr/>
          <p:nvPr/>
        </p:nvSpPr>
        <p:spPr>
          <a:xfrm rot="13673170">
            <a:off x="8995409" y="4900521"/>
            <a:ext cx="148046" cy="3222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DA22F6-E92F-4C3C-AB2C-36ADB7471A46}"/>
              </a:ext>
            </a:extLst>
          </p:cNvPr>
          <p:cNvSpPr txBox="1"/>
          <p:nvPr/>
        </p:nvSpPr>
        <p:spPr>
          <a:xfrm>
            <a:off x="7900742" y="3252754"/>
            <a:ext cx="73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Ca</a:t>
            </a:r>
            <a:r>
              <a:rPr lang="fr-CA" sz="2400" b="1" baseline="30000" dirty="0"/>
              <a:t>2+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A3DE97E-E739-45B6-9BF0-06AB14022D42}"/>
              </a:ext>
            </a:extLst>
          </p:cNvPr>
          <p:cNvSpPr txBox="1"/>
          <p:nvPr/>
        </p:nvSpPr>
        <p:spPr>
          <a:xfrm>
            <a:off x="10372979" y="3252754"/>
            <a:ext cx="945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Ca</a:t>
            </a:r>
            <a:r>
              <a:rPr lang="fr-CA" sz="2400" b="1" baseline="30000" dirty="0"/>
              <a:t>2+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9501DBBC-7CEA-46AA-8958-EE4B3A61246A}"/>
              </a:ext>
            </a:extLst>
          </p:cNvPr>
          <p:cNvCxnSpPr>
            <a:cxnSpLocks/>
          </p:cNvCxnSpPr>
          <p:nvPr/>
        </p:nvCxnSpPr>
        <p:spPr>
          <a:xfrm flipH="1" flipV="1">
            <a:off x="9641460" y="4709687"/>
            <a:ext cx="566057" cy="6331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DFE4B61C-537E-4842-AB47-DF4699BD02F8}"/>
              </a:ext>
            </a:extLst>
          </p:cNvPr>
          <p:cNvSpPr txBox="1"/>
          <p:nvPr/>
        </p:nvSpPr>
        <p:spPr>
          <a:xfrm>
            <a:off x="8492700" y="5281379"/>
            <a:ext cx="121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Ca</a:t>
            </a:r>
            <a:r>
              <a:rPr lang="fr-CA" sz="2400" b="1" baseline="30000" dirty="0"/>
              <a:t>2+</a:t>
            </a:r>
            <a:endParaRPr lang="fr-CA" baseline="30000" dirty="0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27FB915-B7EF-44FB-AD29-C07DAB0A5323}"/>
              </a:ext>
            </a:extLst>
          </p:cNvPr>
          <p:cNvCxnSpPr>
            <a:cxnSpLocks/>
          </p:cNvCxnSpPr>
          <p:nvPr/>
        </p:nvCxnSpPr>
        <p:spPr>
          <a:xfrm flipV="1">
            <a:off x="8785852" y="4783264"/>
            <a:ext cx="581205" cy="5595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B71A184C-7A49-4251-AA94-90D6F9506B38}"/>
              </a:ext>
            </a:extLst>
          </p:cNvPr>
          <p:cNvSpPr txBox="1"/>
          <p:nvPr/>
        </p:nvSpPr>
        <p:spPr>
          <a:xfrm>
            <a:off x="10288354" y="5310547"/>
            <a:ext cx="121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Ca</a:t>
            </a:r>
            <a:r>
              <a:rPr lang="fr-CA" sz="2400" b="1" baseline="30000" dirty="0"/>
              <a:t>2+</a:t>
            </a:r>
            <a:endParaRPr lang="fr-CA" baseline="30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AA5559-2354-4BE1-A467-FB1A6E0DA953}"/>
              </a:ext>
            </a:extLst>
          </p:cNvPr>
          <p:cNvSpPr/>
          <p:nvPr/>
        </p:nvSpPr>
        <p:spPr>
          <a:xfrm rot="16200000">
            <a:off x="5557923" y="4243639"/>
            <a:ext cx="148046" cy="322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0CC4195-E6AA-4C9E-93C8-0F6A8A2E3005}"/>
              </a:ext>
            </a:extLst>
          </p:cNvPr>
          <p:cNvSpPr txBox="1"/>
          <p:nvPr/>
        </p:nvSpPr>
        <p:spPr>
          <a:xfrm>
            <a:off x="5862882" y="4252347"/>
            <a:ext cx="2508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Slow NMDA </a:t>
            </a:r>
            <a:r>
              <a:rPr lang="fr-CA" sz="2400" dirty="0" err="1"/>
              <a:t>synaptic</a:t>
            </a:r>
            <a:r>
              <a:rPr lang="fr-CA" sz="2400" dirty="0"/>
              <a:t> channels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36BD6D-941D-4E2F-BA20-CA0E6B8B3166}"/>
              </a:ext>
            </a:extLst>
          </p:cNvPr>
          <p:cNvSpPr/>
          <p:nvPr/>
        </p:nvSpPr>
        <p:spPr>
          <a:xfrm rot="16200000">
            <a:off x="5409514" y="5348337"/>
            <a:ext cx="148046" cy="3222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3F6B3A1-BDC4-417F-8675-F80957EAF2AC}"/>
              </a:ext>
            </a:extLst>
          </p:cNvPr>
          <p:cNvSpPr txBox="1"/>
          <p:nvPr/>
        </p:nvSpPr>
        <p:spPr>
          <a:xfrm>
            <a:off x="5875582" y="5306141"/>
            <a:ext cx="2757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Voltage </a:t>
            </a:r>
            <a:r>
              <a:rPr lang="fr-CA" sz="2400" dirty="0" err="1"/>
              <a:t>gated</a:t>
            </a:r>
            <a:r>
              <a:rPr lang="fr-CA" sz="2400" dirty="0"/>
              <a:t> calcium </a:t>
            </a:r>
            <a:r>
              <a:rPr lang="fr-CA" sz="2400" dirty="0" err="1"/>
              <a:t>channel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6115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83051D-AA82-44EB-8302-9F9D4C7F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Single </a:t>
            </a:r>
            <a:r>
              <a:rPr lang="fr-CA" b="1" dirty="0" err="1">
                <a:solidFill>
                  <a:schemeClr val="accent1"/>
                </a:solidFill>
              </a:rPr>
              <a:t>compartment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models</a:t>
            </a:r>
            <a:endParaRPr lang="fr-CA" b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73C2C5-37DD-422E-A4E8-A563801D4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58" y="1921877"/>
            <a:ext cx="10515600" cy="980970"/>
          </a:xfrm>
        </p:spPr>
        <p:txBody>
          <a:bodyPr/>
          <a:lstStyle/>
          <a:p>
            <a:pPr marL="0" indent="0">
              <a:buNone/>
            </a:pP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neglect</a:t>
            </a:r>
            <a:r>
              <a:rPr lang="fr-CA" dirty="0"/>
              <a:t> the spatial dimension of the </a:t>
            </a:r>
            <a:r>
              <a:rPr lang="fr-CA" dirty="0" err="1"/>
              <a:t>neuron</a:t>
            </a:r>
            <a:r>
              <a:rPr lang="fr-CA" dirty="0"/>
              <a:t> and </a:t>
            </a:r>
            <a:r>
              <a:rPr lang="fr-CA" dirty="0" err="1"/>
              <a:t>treat</a:t>
            </a:r>
            <a:r>
              <a:rPr lang="fr-CA" dirty="0"/>
              <a:t> the </a:t>
            </a:r>
            <a:r>
              <a:rPr lang="fr-CA" dirty="0" err="1"/>
              <a:t>intracellular</a:t>
            </a:r>
            <a:r>
              <a:rPr lang="fr-CA" dirty="0"/>
              <a:t> </a:t>
            </a:r>
            <a:r>
              <a:rPr lang="fr-CA" dirty="0" err="1"/>
              <a:t>space</a:t>
            </a:r>
            <a:r>
              <a:rPr lang="fr-CA" dirty="0"/>
              <a:t> as a single </a:t>
            </a:r>
            <a:r>
              <a:rPr lang="fr-CA" dirty="0" err="1"/>
              <a:t>homogeneous</a:t>
            </a:r>
            <a:r>
              <a:rPr lang="fr-CA" dirty="0"/>
              <a:t> </a:t>
            </a:r>
            <a:r>
              <a:rPr lang="fr-CA" dirty="0" err="1"/>
              <a:t>compartment</a:t>
            </a:r>
            <a:r>
              <a:rPr lang="fr-CA" dirty="0"/>
              <a:t>.</a:t>
            </a:r>
          </a:p>
        </p:txBody>
      </p:sp>
      <p:pic>
        <p:nvPicPr>
          <p:cNvPr id="1028" name="Picture 4" descr="Neuron Cartoon Images – Browse 2,140 Stock Photos, Vectors, and Video |  Adobe Stock">
            <a:extLst>
              <a:ext uri="{FF2B5EF4-FFF2-40B4-BE49-F238E27FC236}">
                <a16:creationId xmlns:a16="http://schemas.microsoft.com/office/drawing/2014/main" id="{D3E1B96B-0086-4DBC-9A7C-6BB4D5D0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71" y="3845557"/>
            <a:ext cx="3375991" cy="184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28A401AE-9BA2-49F0-A7B8-C849AF67B4AF}"/>
              </a:ext>
            </a:extLst>
          </p:cNvPr>
          <p:cNvCxnSpPr>
            <a:cxnSpLocks/>
          </p:cNvCxnSpPr>
          <p:nvPr/>
        </p:nvCxnSpPr>
        <p:spPr>
          <a:xfrm>
            <a:off x="4512575" y="4701103"/>
            <a:ext cx="13417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35A8ED8-FA77-45B2-9A52-7B8B9F88FC97}"/>
              </a:ext>
            </a:extLst>
          </p:cNvPr>
          <p:cNvSpPr/>
          <p:nvPr/>
        </p:nvSpPr>
        <p:spPr>
          <a:xfrm>
            <a:off x="6211957" y="3766929"/>
            <a:ext cx="2146852" cy="192818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8A8362-AE28-4FBF-9777-5F8E0BD217B9}"/>
              </a:ext>
            </a:extLst>
          </p:cNvPr>
          <p:cNvSpPr txBox="1"/>
          <p:nvPr/>
        </p:nvSpPr>
        <p:spPr>
          <a:xfrm>
            <a:off x="6771448" y="4307814"/>
            <a:ext cx="12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/>
              <a:t>Intra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40EF3B1-38CB-4552-AAC2-63B4908657BB}"/>
              </a:ext>
            </a:extLst>
          </p:cNvPr>
          <p:cNvSpPr txBox="1"/>
          <p:nvPr/>
        </p:nvSpPr>
        <p:spPr>
          <a:xfrm>
            <a:off x="6771448" y="3112592"/>
            <a:ext cx="1150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/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36326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C8B27-954D-461E-847C-C008D683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22" y="0"/>
            <a:ext cx="10515600" cy="944217"/>
          </a:xfrm>
        </p:spPr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Some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biophysical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principles</a:t>
            </a:r>
            <a:endParaRPr lang="fr-CA" b="1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Active transport: primary &amp; secondary overview (article) | Khan Academy">
            <a:extLst>
              <a:ext uri="{FF2B5EF4-FFF2-40B4-BE49-F238E27FC236}">
                <a16:creationId xmlns:a16="http://schemas.microsoft.com/office/drawing/2014/main" id="{A4A9F712-2CF2-44AD-A70F-8FFE083BF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7" y="2830144"/>
            <a:ext cx="7387407" cy="338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391C7-B389-4038-85C9-ACFC62FF3E7D}"/>
              </a:ext>
            </a:extLst>
          </p:cNvPr>
          <p:cNvSpPr/>
          <p:nvPr/>
        </p:nvSpPr>
        <p:spPr>
          <a:xfrm>
            <a:off x="877956" y="865739"/>
            <a:ext cx="96277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b="1" dirty="0"/>
              <a:t>The membrane </a:t>
            </a:r>
            <a:r>
              <a:rPr lang="fr-CA" sz="2400" b="1" dirty="0" err="1"/>
              <a:t>acts</a:t>
            </a:r>
            <a:r>
              <a:rPr lang="fr-CA" sz="2400" b="1" dirty="0"/>
              <a:t> as a </a:t>
            </a:r>
            <a:r>
              <a:rPr lang="fr-CA" sz="2400" b="1" dirty="0" err="1"/>
              <a:t>separation</a:t>
            </a:r>
            <a:r>
              <a:rPr lang="fr-CA" sz="2400" b="1" dirty="0"/>
              <a:t> </a:t>
            </a:r>
            <a:r>
              <a:rPr lang="fr-CA" sz="2400" b="1" dirty="0" err="1"/>
              <a:t>between</a:t>
            </a:r>
            <a:r>
              <a:rPr lang="fr-CA" sz="2400" b="1" dirty="0"/>
              <a:t> the </a:t>
            </a:r>
            <a:r>
              <a:rPr lang="fr-CA" sz="2400" b="1" dirty="0" err="1"/>
              <a:t>intracellular</a:t>
            </a:r>
            <a:r>
              <a:rPr lang="fr-CA" sz="2400" b="1" dirty="0"/>
              <a:t> and </a:t>
            </a:r>
            <a:r>
              <a:rPr lang="fr-CA" sz="2400" b="1" dirty="0" err="1"/>
              <a:t>extracellular</a:t>
            </a:r>
            <a:r>
              <a:rPr lang="fr-CA" sz="2400" b="1" dirty="0"/>
              <a:t> medium.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b="1" dirty="0"/>
              <a:t>Intra and </a:t>
            </a:r>
            <a:r>
              <a:rPr lang="fr-CA" sz="2400" b="1" dirty="0" err="1"/>
              <a:t>extracellular</a:t>
            </a:r>
            <a:r>
              <a:rPr lang="fr-CA" sz="2400" b="1" dirty="0"/>
              <a:t> concentrations are </a:t>
            </a:r>
            <a:r>
              <a:rPr lang="fr-CA" sz="2400" b="1" dirty="0" err="1"/>
              <a:t>different</a:t>
            </a:r>
            <a:r>
              <a:rPr lang="fr-CA" sz="2400" b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b="1" dirty="0"/>
              <a:t>This </a:t>
            </a:r>
            <a:r>
              <a:rPr lang="fr-CA" sz="2400" b="1" dirty="0" err="1"/>
              <a:t>difference</a:t>
            </a:r>
            <a:r>
              <a:rPr lang="fr-CA" sz="2400" b="1" dirty="0"/>
              <a:t> </a:t>
            </a:r>
            <a:r>
              <a:rPr lang="fr-CA" sz="2400" b="1" dirty="0" err="1"/>
              <a:t>is</a:t>
            </a:r>
            <a:r>
              <a:rPr lang="fr-CA" sz="2400" b="1" dirty="0"/>
              <a:t> </a:t>
            </a:r>
            <a:r>
              <a:rPr lang="fr-CA" sz="2400" b="1" dirty="0" err="1"/>
              <a:t>maintained</a:t>
            </a:r>
            <a:r>
              <a:rPr lang="fr-CA" sz="2400" b="1" dirty="0"/>
              <a:t> by the sodium potassium </a:t>
            </a:r>
            <a:r>
              <a:rPr lang="fr-CA" sz="2400" b="1" dirty="0" err="1"/>
              <a:t>pump</a:t>
            </a:r>
            <a:r>
              <a:rPr lang="fr-CA" sz="2400" b="1" dirty="0"/>
              <a:t> </a:t>
            </a:r>
            <a:r>
              <a:rPr lang="fr-CA" sz="2400" b="1" dirty="0" err="1"/>
              <a:t>which</a:t>
            </a:r>
            <a:r>
              <a:rPr lang="fr-CA" sz="2400" b="1" dirty="0"/>
              <a:t> uses ATP to transport ions </a:t>
            </a:r>
            <a:r>
              <a:rPr lang="fr-CA" sz="2400" b="1" dirty="0" err="1"/>
              <a:t>against</a:t>
            </a:r>
            <a:r>
              <a:rPr lang="fr-CA" sz="2400" b="1" dirty="0"/>
              <a:t> </a:t>
            </a:r>
            <a:r>
              <a:rPr lang="fr-CA" sz="2400" b="1" dirty="0" err="1"/>
              <a:t>their</a:t>
            </a:r>
            <a:r>
              <a:rPr lang="fr-CA" sz="2400" b="1" dirty="0"/>
              <a:t> concentration gradient.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400" b="1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3B0C0CA-0238-4AD7-975F-F8485E414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473033"/>
              </p:ext>
            </p:extLst>
          </p:nvPr>
        </p:nvGraphicFramePr>
        <p:xfrm>
          <a:off x="8470232" y="3683938"/>
          <a:ext cx="3308806" cy="27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31">
                  <a:extLst>
                    <a:ext uri="{9D8B030D-6E8A-4147-A177-3AD203B41FA5}">
                      <a16:colId xmlns:a16="http://schemas.microsoft.com/office/drawing/2014/main" val="1145127943"/>
                    </a:ext>
                  </a:extLst>
                </a:gridCol>
                <a:gridCol w="1116531">
                  <a:extLst>
                    <a:ext uri="{9D8B030D-6E8A-4147-A177-3AD203B41FA5}">
                      <a16:colId xmlns:a16="http://schemas.microsoft.com/office/drawing/2014/main" val="3218953884"/>
                    </a:ext>
                  </a:extLst>
                </a:gridCol>
                <a:gridCol w="1037244">
                  <a:extLst>
                    <a:ext uri="{9D8B030D-6E8A-4147-A177-3AD203B41FA5}">
                      <a16:colId xmlns:a16="http://schemas.microsoft.com/office/drawing/2014/main" val="3131163019"/>
                    </a:ext>
                  </a:extLst>
                </a:gridCol>
              </a:tblGrid>
              <a:tr h="558064">
                <a:tc>
                  <a:txBody>
                    <a:bodyPr/>
                    <a:lstStyle/>
                    <a:p>
                      <a:r>
                        <a:rPr lang="fr-CA" dirty="0"/>
                        <a:t>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Intra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Extra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04485"/>
                  </a:ext>
                </a:extLst>
              </a:tr>
              <a:tr h="558064">
                <a:tc>
                  <a:txBody>
                    <a:bodyPr/>
                    <a:lstStyle/>
                    <a:p>
                      <a:r>
                        <a:rPr lang="fr-CA" dirty="0" err="1"/>
                        <a:t>chloride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10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140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927371"/>
                  </a:ext>
                </a:extLst>
              </a:tr>
              <a:tr h="558064">
                <a:tc>
                  <a:txBody>
                    <a:bodyPr/>
                    <a:lstStyle/>
                    <a:p>
                      <a:r>
                        <a:rPr lang="fr-CA" dirty="0"/>
                        <a:t>Sodium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120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821882"/>
                  </a:ext>
                </a:extLst>
              </a:tr>
              <a:tr h="558064">
                <a:tc>
                  <a:txBody>
                    <a:bodyPr/>
                    <a:lstStyle/>
                    <a:p>
                      <a:r>
                        <a:rPr lang="fr-CA" dirty="0"/>
                        <a:t>Potassium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140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3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92932"/>
                  </a:ext>
                </a:extLst>
              </a:tr>
              <a:tr h="558064">
                <a:tc>
                  <a:txBody>
                    <a:bodyPr/>
                    <a:lstStyle/>
                    <a:p>
                      <a:r>
                        <a:rPr lang="fr-CA" dirty="0"/>
                        <a:t>Calcium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100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837277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B5C32545-7692-46B5-8E62-E210A225021C}"/>
              </a:ext>
            </a:extLst>
          </p:cNvPr>
          <p:cNvSpPr txBox="1"/>
          <p:nvPr/>
        </p:nvSpPr>
        <p:spPr>
          <a:xfrm>
            <a:off x="9092176" y="2830144"/>
            <a:ext cx="2221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b="1" dirty="0" err="1">
                <a:solidFill>
                  <a:srgbClr val="0070C0"/>
                </a:solidFill>
              </a:rPr>
              <a:t>Typical</a:t>
            </a:r>
            <a:r>
              <a:rPr lang="fr-CA" sz="2400" b="1" dirty="0">
                <a:solidFill>
                  <a:srgbClr val="0070C0"/>
                </a:solidFill>
              </a:rPr>
              <a:t> </a:t>
            </a:r>
            <a:r>
              <a:rPr lang="fr-CA" sz="2400" b="1" dirty="0" err="1">
                <a:solidFill>
                  <a:srgbClr val="0070C0"/>
                </a:solidFill>
              </a:rPr>
              <a:t>ionic</a:t>
            </a:r>
            <a:r>
              <a:rPr lang="fr-CA" sz="2400" b="1" dirty="0">
                <a:solidFill>
                  <a:srgbClr val="0070C0"/>
                </a:solidFill>
              </a:rPr>
              <a:t> concentrations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2D0813-A4C7-4B29-9029-E7439151DAA1}"/>
              </a:ext>
            </a:extLst>
          </p:cNvPr>
          <p:cNvSpPr/>
          <p:nvPr/>
        </p:nvSpPr>
        <p:spPr>
          <a:xfrm>
            <a:off x="2138570" y="641217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sz="1400" dirty="0"/>
              <a:t>https://www.khanacademy.org/science/ap-biology/cell-structure-and-function/facilitated-diffusion/a/active-transport</a:t>
            </a:r>
          </a:p>
        </p:txBody>
      </p:sp>
    </p:spTree>
    <p:extLst>
      <p:ext uri="{BB962C8B-B14F-4D97-AF65-F5344CB8AC3E}">
        <p14:creationId xmlns:p14="http://schemas.microsoft.com/office/powerpoint/2010/main" val="428289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1ADD9-5DB0-4788-A6E1-926D2760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411" y="19371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Nernst </a:t>
            </a:r>
            <a:r>
              <a:rPr lang="fr-CA" b="1" dirty="0" err="1">
                <a:solidFill>
                  <a:schemeClr val="accent1"/>
                </a:solidFill>
              </a:rPr>
              <a:t>potential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148" name="Picture 4" descr="Power Battery Cartoon Character 6296666 Vector Art at Vecteezy">
            <a:extLst>
              <a:ext uri="{FF2B5EF4-FFF2-40B4-BE49-F238E27FC236}">
                <a16:creationId xmlns:a16="http://schemas.microsoft.com/office/drawing/2014/main" id="{448C9053-7A35-4E7E-951B-4F5964273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34" y="1021898"/>
            <a:ext cx="1872972" cy="18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237C7AF-7D1D-499B-85D9-4B10FFEDF1A9}"/>
              </a:ext>
            </a:extLst>
          </p:cNvPr>
          <p:cNvSpPr txBox="1"/>
          <p:nvPr/>
        </p:nvSpPr>
        <p:spPr>
          <a:xfrm>
            <a:off x="1845241" y="1797777"/>
            <a:ext cx="2232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Ion gradients =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6A09DC-A5AA-4C91-9C4A-E546C1F3AFEA}"/>
              </a:ext>
            </a:extLst>
          </p:cNvPr>
          <p:cNvSpPr txBox="1"/>
          <p:nvPr/>
        </p:nvSpPr>
        <p:spPr>
          <a:xfrm>
            <a:off x="447259" y="3001260"/>
            <a:ext cx="7563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Two</a:t>
            </a:r>
            <a:r>
              <a:rPr lang="fr-CA" sz="2400" dirty="0"/>
              <a:t> forces </a:t>
            </a:r>
            <a:r>
              <a:rPr lang="fr-CA" sz="2400" dirty="0" err="1"/>
              <a:t>regulate</a:t>
            </a:r>
            <a:r>
              <a:rPr lang="fr-CA" sz="2400" dirty="0"/>
              <a:t> ion </a:t>
            </a:r>
            <a:r>
              <a:rPr lang="fr-CA" sz="2400" dirty="0" err="1"/>
              <a:t>movement</a:t>
            </a:r>
            <a:r>
              <a:rPr lang="fr-CA" sz="2400" dirty="0"/>
              <a:t> </a:t>
            </a:r>
            <a:r>
              <a:rPr lang="fr-CA" sz="2400" dirty="0" err="1"/>
              <a:t>across</a:t>
            </a:r>
            <a:r>
              <a:rPr lang="fr-CA" sz="2400" dirty="0"/>
              <a:t> the membrane.</a:t>
            </a:r>
          </a:p>
          <a:p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06DE3D-CC49-414F-9AAD-73B8551B8F99}"/>
              </a:ext>
            </a:extLst>
          </p:cNvPr>
          <p:cNvSpPr txBox="1"/>
          <p:nvPr/>
        </p:nvSpPr>
        <p:spPr>
          <a:xfrm>
            <a:off x="821947" y="3739570"/>
            <a:ext cx="595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chemeClr val="accent1"/>
                </a:solidFill>
              </a:rPr>
              <a:t>1. Diffusion (</a:t>
            </a:r>
            <a:r>
              <a:rPr lang="fr-CA" sz="2400" b="1" dirty="0" err="1">
                <a:solidFill>
                  <a:schemeClr val="accent1"/>
                </a:solidFill>
              </a:rPr>
              <a:t>technically</a:t>
            </a:r>
            <a:r>
              <a:rPr lang="fr-CA" sz="2400" b="1" dirty="0">
                <a:solidFill>
                  <a:schemeClr val="accent1"/>
                </a:solidFill>
              </a:rPr>
              <a:t> not a force)</a:t>
            </a:r>
          </a:p>
          <a:p>
            <a:r>
              <a:rPr lang="fr-CA" sz="2400" b="1" dirty="0">
                <a:solidFill>
                  <a:schemeClr val="accent1"/>
                </a:solidFill>
              </a:rPr>
              <a:t>2. Electric force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A10211-9A44-45E5-87D1-BB51CBE3BF89}"/>
              </a:ext>
            </a:extLst>
          </p:cNvPr>
          <p:cNvSpPr txBox="1"/>
          <p:nvPr/>
        </p:nvSpPr>
        <p:spPr>
          <a:xfrm>
            <a:off x="323228" y="4975355"/>
            <a:ext cx="8637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b="1" dirty="0">
                <a:solidFill>
                  <a:srgbClr val="0070C0"/>
                </a:solidFill>
              </a:rPr>
              <a:t>Nernst reversal </a:t>
            </a:r>
            <a:r>
              <a:rPr lang="fr-CA" sz="2400" b="1" dirty="0" err="1">
                <a:solidFill>
                  <a:srgbClr val="0070C0"/>
                </a:solidFill>
              </a:rPr>
              <a:t>potential</a:t>
            </a:r>
            <a:r>
              <a:rPr lang="fr-CA" sz="2400" b="1" dirty="0">
                <a:solidFill>
                  <a:srgbClr val="0070C0"/>
                </a:solidFill>
              </a:rPr>
              <a:t> </a:t>
            </a:r>
            <a:r>
              <a:rPr lang="fr-CA" sz="2400" dirty="0"/>
              <a:t>of an ion </a:t>
            </a:r>
            <a:r>
              <a:rPr lang="fr-CA" sz="2400" dirty="0" err="1"/>
              <a:t>is</a:t>
            </a:r>
            <a:r>
              <a:rPr lang="fr-CA" sz="2400" dirty="0"/>
              <a:t> the value of the membrane </a:t>
            </a:r>
            <a:r>
              <a:rPr lang="fr-CA" sz="2400" dirty="0" err="1"/>
              <a:t>potential</a:t>
            </a:r>
            <a:r>
              <a:rPr lang="fr-CA" sz="2400" dirty="0"/>
              <a:t> for </a:t>
            </a:r>
            <a:r>
              <a:rPr lang="fr-CA" sz="2400" dirty="0" err="1"/>
              <a:t>which</a:t>
            </a:r>
            <a:r>
              <a:rPr lang="fr-CA" sz="2400" dirty="0"/>
              <a:t> </a:t>
            </a:r>
            <a:r>
              <a:rPr lang="fr-CA" sz="2400" dirty="0" err="1"/>
              <a:t>these</a:t>
            </a:r>
            <a:r>
              <a:rPr lang="fr-CA" sz="2400" dirty="0"/>
              <a:t> </a:t>
            </a:r>
            <a:r>
              <a:rPr lang="fr-CA" sz="2400" dirty="0" err="1"/>
              <a:t>two</a:t>
            </a:r>
            <a:r>
              <a:rPr lang="fr-CA" sz="2400" dirty="0"/>
              <a:t> forces balance </a:t>
            </a:r>
            <a:r>
              <a:rPr lang="fr-CA" sz="2400" dirty="0" err="1"/>
              <a:t>each</a:t>
            </a:r>
            <a:r>
              <a:rPr lang="fr-CA" sz="2400" dirty="0"/>
              <a:t> </a:t>
            </a:r>
            <a:r>
              <a:rPr lang="fr-CA" sz="2400" dirty="0" err="1"/>
              <a:t>other</a:t>
            </a:r>
            <a:r>
              <a:rPr lang="fr-CA" sz="2400" dirty="0"/>
              <a:t> out.</a:t>
            </a:r>
          </a:p>
        </p:txBody>
      </p:sp>
      <p:pic>
        <p:nvPicPr>
          <p:cNvPr id="2050" name="Picture 2" descr="Traditional balance scale, symbolizing financial stability, economic balance,  and the weighing of monetary value 36669622 Vector Art at Vecteezy">
            <a:extLst>
              <a:ext uri="{FF2B5EF4-FFF2-40B4-BE49-F238E27FC236}">
                <a16:creationId xmlns:a16="http://schemas.microsoft.com/office/drawing/2014/main" id="{8A2E1C84-CA66-454E-B773-5091672C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138" y="44322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B77F0621-A625-4B4F-9972-7C9976D5D762}"/>
              </a:ext>
            </a:extLst>
          </p:cNvPr>
          <p:cNvCxnSpPr>
            <a:cxnSpLocks/>
          </p:cNvCxnSpPr>
          <p:nvPr/>
        </p:nvCxnSpPr>
        <p:spPr>
          <a:xfrm>
            <a:off x="9240253" y="3931335"/>
            <a:ext cx="404261" cy="91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79D280-59A9-4DCE-9525-A91C88E8E3DF}"/>
              </a:ext>
            </a:extLst>
          </p:cNvPr>
          <p:cNvCxnSpPr>
            <a:cxnSpLocks/>
          </p:cNvCxnSpPr>
          <p:nvPr/>
        </p:nvCxnSpPr>
        <p:spPr>
          <a:xfrm flipH="1">
            <a:off x="10942320" y="3859731"/>
            <a:ext cx="306017" cy="9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EFC1BFC-C178-41A6-889E-AF447BC0BD26}"/>
              </a:ext>
            </a:extLst>
          </p:cNvPr>
          <p:cNvSpPr/>
          <p:nvPr/>
        </p:nvSpPr>
        <p:spPr>
          <a:xfrm>
            <a:off x="8598531" y="3490399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Diffusion</a:t>
            </a:r>
            <a:endParaRPr lang="fr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C22A00-9DF6-4E87-9D17-DCDA0447FC50}"/>
              </a:ext>
            </a:extLst>
          </p:cNvPr>
          <p:cNvSpPr/>
          <p:nvPr/>
        </p:nvSpPr>
        <p:spPr>
          <a:xfrm>
            <a:off x="10782504" y="3193323"/>
            <a:ext cx="931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dirty="0">
                <a:solidFill>
                  <a:schemeClr val="accent1"/>
                </a:solidFill>
              </a:rPr>
              <a:t>Electric </a:t>
            </a:r>
          </a:p>
          <a:p>
            <a:pPr algn="ctr"/>
            <a:r>
              <a:rPr lang="fr-CA" b="1" dirty="0">
                <a:solidFill>
                  <a:schemeClr val="accent1"/>
                </a:solidFill>
              </a:rPr>
              <a:t>force</a:t>
            </a:r>
            <a:endParaRPr lang="fr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A68184-D2ED-42CB-AE00-C2999CFB01AF}"/>
              </a:ext>
            </a:extLst>
          </p:cNvPr>
          <p:cNvSpPr/>
          <p:nvPr/>
        </p:nvSpPr>
        <p:spPr>
          <a:xfrm>
            <a:off x="9956303" y="4027452"/>
            <a:ext cx="826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Nernst</a:t>
            </a:r>
          </a:p>
          <a:p>
            <a:pPr algn="ctr"/>
            <a:r>
              <a:rPr lang="fr-CA" b="1" dirty="0">
                <a:solidFill>
                  <a:schemeClr val="accent1"/>
                </a:solidFill>
              </a:rPr>
              <a:t>pot.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9248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  <p:bldP spid="13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CCEB23-5336-4C30-97D7-3BF437A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508" y="-189434"/>
            <a:ext cx="52578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Nernst </a:t>
            </a:r>
            <a:r>
              <a:rPr lang="fr-CA" b="1" dirty="0" err="1">
                <a:solidFill>
                  <a:schemeClr val="accent1"/>
                </a:solidFill>
              </a:rPr>
              <a:t>potential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030EFE-8E6F-47F0-A580-F1AF9D009EEC}"/>
              </a:ext>
            </a:extLst>
          </p:cNvPr>
          <p:cNvSpPr txBox="1"/>
          <p:nvPr/>
        </p:nvSpPr>
        <p:spPr>
          <a:xfrm>
            <a:off x="472206" y="1072262"/>
            <a:ext cx="4403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b="1" dirty="0">
                <a:solidFill>
                  <a:srgbClr val="0070C0"/>
                </a:solidFill>
              </a:rPr>
              <a:t>Nernst </a:t>
            </a:r>
            <a:r>
              <a:rPr lang="fr-CA" sz="2400" b="1" dirty="0" err="1">
                <a:solidFill>
                  <a:srgbClr val="0070C0"/>
                </a:solidFill>
              </a:rPr>
              <a:t>equation</a:t>
            </a:r>
            <a:r>
              <a:rPr lang="fr-CA" sz="2400" b="1" dirty="0">
                <a:solidFill>
                  <a:srgbClr val="0070C0"/>
                </a:solidFill>
              </a:rPr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given</a:t>
            </a:r>
            <a:r>
              <a:rPr lang="fr-CA" sz="2400" dirty="0"/>
              <a:t>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1AFA06C-67F1-46C9-9AB3-E0B8077FA130}"/>
                  </a:ext>
                </a:extLst>
              </p:cNvPr>
              <p:cNvSpPr txBox="1"/>
              <p:nvPr/>
            </p:nvSpPr>
            <p:spPr>
              <a:xfrm>
                <a:off x="1128057" y="1623944"/>
                <a:ext cx="2902227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𝑧𝐹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CA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CA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1AFA06C-67F1-46C9-9AB3-E0B8077FA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57" y="1623944"/>
                <a:ext cx="2902227" cy="829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A4759785-729E-4694-8C02-2630A81909DA}"/>
              </a:ext>
            </a:extLst>
          </p:cNvPr>
          <p:cNvSpPr txBox="1"/>
          <p:nvPr/>
        </p:nvSpPr>
        <p:spPr>
          <a:xfrm>
            <a:off x="6087553" y="1162279"/>
            <a:ext cx="4797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For </a:t>
            </a:r>
            <a:r>
              <a:rPr lang="fr-CA" sz="2400" b="1" dirty="0">
                <a:solidFill>
                  <a:srgbClr val="0070C0"/>
                </a:solidFill>
              </a:rPr>
              <a:t>potassium</a:t>
            </a:r>
            <a:r>
              <a:rPr lang="fr-CA" sz="2400" dirty="0"/>
              <a:t> for </a:t>
            </a:r>
            <a:r>
              <a:rPr lang="fr-CA" sz="2400" dirty="0" err="1"/>
              <a:t>example</a:t>
            </a:r>
            <a:r>
              <a:rPr lang="fr-CA" sz="2400" dirty="0"/>
              <a:t>, </a:t>
            </a:r>
            <a:r>
              <a:rPr lang="fr-CA" sz="2400" dirty="0" err="1"/>
              <a:t>we</a:t>
            </a:r>
            <a:r>
              <a:rPr lang="fr-CA" sz="2400" dirty="0"/>
              <a:t>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E29DEB0-F183-4E99-B281-B6082CCB0FCC}"/>
                  </a:ext>
                </a:extLst>
              </p:cNvPr>
              <p:cNvSpPr txBox="1"/>
              <p:nvPr/>
            </p:nvSpPr>
            <p:spPr>
              <a:xfrm>
                <a:off x="6443743" y="1860310"/>
                <a:ext cx="430207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CA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140</m:t>
                              </m:r>
                            </m:den>
                          </m:f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≈−100 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𝑚𝑉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E29DEB0-F183-4E99-B281-B6082CCB0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743" y="1860310"/>
                <a:ext cx="4302075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FA1734EE-F8BF-4DAE-979D-CD81FF8219A0}"/>
              </a:ext>
            </a:extLst>
          </p:cNvPr>
          <p:cNvSpPr txBox="1"/>
          <p:nvPr/>
        </p:nvSpPr>
        <p:spPr>
          <a:xfrm>
            <a:off x="6197048" y="2859581"/>
            <a:ext cx="5382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When</a:t>
            </a:r>
            <a:r>
              <a:rPr lang="fr-CA" sz="2400" dirty="0"/>
              <a:t> </a:t>
            </a:r>
            <a:r>
              <a:rPr lang="fr-CA" sz="2400" i="1" dirty="0" err="1"/>
              <a:t>V</a:t>
            </a:r>
            <a:r>
              <a:rPr lang="fr-CA" sz="2400" baseline="-25000" dirty="0" err="1"/>
              <a:t>m</a:t>
            </a:r>
            <a:r>
              <a:rPr lang="fr-CA" sz="2400" dirty="0"/>
              <a:t>=-100 mV: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 The </a:t>
            </a:r>
            <a:r>
              <a:rPr lang="fr-CA" sz="2400" dirty="0" err="1"/>
              <a:t>negative</a:t>
            </a:r>
            <a:r>
              <a:rPr lang="fr-CA" sz="2400" dirty="0"/>
              <a:t> </a:t>
            </a:r>
            <a:r>
              <a:rPr lang="fr-CA" sz="2400" dirty="0" err="1"/>
              <a:t>potential</a:t>
            </a:r>
            <a:r>
              <a:rPr lang="fr-CA" sz="2400" dirty="0"/>
              <a:t> </a:t>
            </a:r>
            <a:r>
              <a:rPr lang="fr-CA" sz="2400" dirty="0" err="1"/>
              <a:t>attracts</a:t>
            </a:r>
            <a:r>
              <a:rPr lang="fr-CA" sz="2400" dirty="0"/>
              <a:t> potassium (</a:t>
            </a:r>
            <a:r>
              <a:rPr lang="fr-CA" sz="2400" i="1" dirty="0"/>
              <a:t>K</a:t>
            </a:r>
            <a:r>
              <a:rPr lang="fr-CA" sz="2400" baseline="30000" dirty="0"/>
              <a:t>+</a:t>
            </a:r>
            <a:r>
              <a:rPr lang="fr-CA" sz="2400" dirty="0"/>
              <a:t>) </a:t>
            </a:r>
            <a:r>
              <a:rPr lang="fr-CA" sz="2400" dirty="0" err="1"/>
              <a:t>inside</a:t>
            </a:r>
            <a:r>
              <a:rPr lang="fr-CA" sz="2400" dirty="0"/>
              <a:t> the </a:t>
            </a:r>
            <a:r>
              <a:rPr lang="fr-CA" sz="2400" dirty="0" err="1"/>
              <a:t>cell</a:t>
            </a:r>
            <a:r>
              <a:rPr lang="fr-CA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This balances the diffusion </a:t>
            </a:r>
            <a:r>
              <a:rPr lang="fr-CA" sz="2400" dirty="0" err="1"/>
              <a:t>that</a:t>
            </a:r>
            <a:r>
              <a:rPr lang="fr-CA" sz="2400" dirty="0"/>
              <a:t> drives </a:t>
            </a:r>
            <a:r>
              <a:rPr lang="fr-CA" sz="2400" i="1" dirty="0"/>
              <a:t>K</a:t>
            </a:r>
            <a:r>
              <a:rPr lang="fr-CA" sz="2400" baseline="30000" dirty="0"/>
              <a:t>+</a:t>
            </a:r>
            <a:r>
              <a:rPr lang="fr-CA" sz="2400" dirty="0"/>
              <a:t> out.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D359A0FD-36FF-4AEF-B6F6-4B18167BC9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98969"/>
                  </p:ext>
                </p:extLst>
              </p:nvPr>
            </p:nvGraphicFramePr>
            <p:xfrm>
              <a:off x="1693062" y="5188153"/>
              <a:ext cx="1928191" cy="16698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021">
                      <a:extLst>
                        <a:ext uri="{9D8B030D-6E8A-4147-A177-3AD203B41FA5}">
                          <a16:colId xmlns:a16="http://schemas.microsoft.com/office/drawing/2014/main" val="1310130037"/>
                        </a:ext>
                      </a:extLst>
                    </a:gridCol>
                    <a:gridCol w="1090170">
                      <a:extLst>
                        <a:ext uri="{9D8B030D-6E8A-4147-A177-3AD203B41FA5}">
                          <a16:colId xmlns:a16="http://schemas.microsoft.com/office/drawing/2014/main" val="2440872283"/>
                        </a:ext>
                      </a:extLst>
                    </a:gridCol>
                  </a:tblGrid>
                  <a:tr h="299456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Ion </a:t>
                          </a:r>
                          <a:r>
                            <a:rPr lang="fr-CA" i="1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CA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1557716"/>
                      </a:ext>
                    </a:extLst>
                  </a:tr>
                  <a:tr h="520883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Na</a:t>
                          </a:r>
                          <a:r>
                            <a:rPr lang="fr-CA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40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4594550"/>
                      </a:ext>
                    </a:extLst>
                  </a:tr>
                  <a:tr h="417444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K</a:t>
                          </a:r>
                          <a:r>
                            <a:rPr lang="fr-CA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-100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1174959"/>
                      </a:ext>
                    </a:extLst>
                  </a:tr>
                  <a:tr h="346369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Cl</a:t>
                          </a:r>
                          <a:r>
                            <a:rPr lang="fr-CA" baseline="300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-60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895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D359A0FD-36FF-4AEF-B6F6-4B18167BC9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98969"/>
                  </p:ext>
                </p:extLst>
              </p:nvPr>
            </p:nvGraphicFramePr>
            <p:xfrm>
              <a:off x="1693062" y="5188153"/>
              <a:ext cx="1928191" cy="16698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021">
                      <a:extLst>
                        <a:ext uri="{9D8B030D-6E8A-4147-A177-3AD203B41FA5}">
                          <a16:colId xmlns:a16="http://schemas.microsoft.com/office/drawing/2014/main" val="1310130037"/>
                        </a:ext>
                      </a:extLst>
                    </a:gridCol>
                    <a:gridCol w="1090170">
                      <a:extLst>
                        <a:ext uri="{9D8B030D-6E8A-4147-A177-3AD203B41FA5}">
                          <a16:colId xmlns:a16="http://schemas.microsoft.com/office/drawing/2014/main" val="24408722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Ion </a:t>
                          </a:r>
                          <a:r>
                            <a:rPr lang="fr-CA" i="1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7222" t="-8333" r="-2222" b="-3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1557716"/>
                      </a:ext>
                    </a:extLst>
                  </a:tr>
                  <a:tr h="520883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Na</a:t>
                          </a:r>
                          <a:r>
                            <a:rPr lang="fr-CA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40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4594550"/>
                      </a:ext>
                    </a:extLst>
                  </a:tr>
                  <a:tr h="417444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K</a:t>
                          </a:r>
                          <a:r>
                            <a:rPr lang="fr-CA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-100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11749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Cl</a:t>
                          </a:r>
                          <a:r>
                            <a:rPr lang="fr-CA" baseline="300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-60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8952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782A234-ACD1-42FA-9E11-D9BC22E9D899}"/>
                  </a:ext>
                </a:extLst>
              </p:cNvPr>
              <p:cNvSpPr txBox="1"/>
              <p:nvPr/>
            </p:nvSpPr>
            <p:spPr>
              <a:xfrm>
                <a:off x="472206" y="2543804"/>
                <a:ext cx="5522748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i="1" dirty="0"/>
                  <a:t>R</a:t>
                </a:r>
                <a:r>
                  <a:rPr lang="fr-CA" sz="2400" dirty="0"/>
                  <a:t>=8.314, </a:t>
                </a:r>
                <a:r>
                  <a:rPr lang="fr-CA" sz="2400" dirty="0" err="1"/>
                  <a:t>perfect</a:t>
                </a:r>
                <a:r>
                  <a:rPr lang="fr-CA" sz="2400" dirty="0"/>
                  <a:t> </a:t>
                </a:r>
                <a:r>
                  <a:rPr lang="fr-CA" sz="2400" dirty="0" err="1"/>
                  <a:t>gas</a:t>
                </a:r>
                <a:r>
                  <a:rPr lang="fr-CA" sz="2400" dirty="0"/>
                  <a:t> constant,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i="1" dirty="0"/>
                  <a:t>T</a:t>
                </a:r>
                <a:r>
                  <a:rPr lang="fr-CA" sz="2400" dirty="0"/>
                  <a:t>=310,  </a:t>
                </a:r>
                <a:r>
                  <a:rPr lang="fr-CA" sz="2400" dirty="0" err="1"/>
                  <a:t>temperature</a:t>
                </a:r>
                <a:r>
                  <a:rPr lang="fr-CA" sz="2400" dirty="0"/>
                  <a:t> in Kelvin,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i="1" dirty="0"/>
                  <a:t>F</a:t>
                </a:r>
                <a:r>
                  <a:rPr lang="fr-CA" sz="2400" dirty="0"/>
                  <a:t>=96 845, Faraday constant,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i="1" dirty="0"/>
                  <a:t>z,</a:t>
                </a:r>
                <a:r>
                  <a:rPr lang="fr-CA" sz="2400" dirty="0"/>
                  <a:t> valence of the ion,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fr-CA" sz="2400" dirty="0"/>
                  <a:t>,  </a:t>
                </a:r>
                <a:r>
                  <a:rPr lang="fr-CA" sz="2400" dirty="0" err="1"/>
                  <a:t>extracellular</a:t>
                </a:r>
                <a:r>
                  <a:rPr lang="fr-CA" sz="2400" dirty="0"/>
                  <a:t> concentration,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CA" sz="2400" dirty="0"/>
                  <a:t>, </a:t>
                </a:r>
                <a:r>
                  <a:rPr lang="fr-CA" sz="2400" dirty="0" err="1"/>
                  <a:t>intracellular</a:t>
                </a:r>
                <a:r>
                  <a:rPr lang="fr-CA" sz="2400" dirty="0"/>
                  <a:t> concentration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log in base </a:t>
                </a:r>
                <a:r>
                  <a:rPr lang="fr-CA" sz="2400" i="1" dirty="0"/>
                  <a:t>e,</a:t>
                </a:r>
                <a:r>
                  <a:rPr lang="fr-CA" sz="2400" dirty="0"/>
                  <a:t> </a:t>
                </a:r>
                <a:r>
                  <a:rPr lang="fr-CA" sz="2400" i="1" dirty="0"/>
                  <a:t>E</a:t>
                </a:r>
                <a:r>
                  <a:rPr lang="fr-CA" sz="2400" baseline="-25000" dirty="0"/>
                  <a:t>x</a:t>
                </a:r>
                <a:r>
                  <a:rPr lang="fr-CA" sz="2400" dirty="0"/>
                  <a:t> in volts.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CA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782A234-ACD1-42FA-9E11-D9BC22E9D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06" y="2543804"/>
                <a:ext cx="5522748" cy="2954655"/>
              </a:xfrm>
              <a:prstGeom prst="rect">
                <a:avLst/>
              </a:prstGeom>
              <a:blipFill>
                <a:blip r:embed="rId5"/>
                <a:stretch>
                  <a:fillRect l="-1435" t="-164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6D2FE002-37CD-4715-8817-97AB205731F5}"/>
              </a:ext>
            </a:extLst>
          </p:cNvPr>
          <p:cNvSpPr/>
          <p:nvPr/>
        </p:nvSpPr>
        <p:spPr>
          <a:xfrm>
            <a:off x="7712766" y="5907089"/>
            <a:ext cx="357809" cy="71561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C5BD9CE-F861-40AF-B87B-0C7E529A4319}"/>
              </a:ext>
            </a:extLst>
          </p:cNvPr>
          <p:cNvSpPr/>
          <p:nvPr/>
        </p:nvSpPr>
        <p:spPr>
          <a:xfrm>
            <a:off x="6640225" y="5695721"/>
            <a:ext cx="4244741" cy="189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74DA1C1-6E20-441A-85A6-07A1C9D88874}"/>
              </a:ext>
            </a:extLst>
          </p:cNvPr>
          <p:cNvSpPr txBox="1"/>
          <p:nvPr/>
        </p:nvSpPr>
        <p:spPr>
          <a:xfrm>
            <a:off x="5666408" y="5120583"/>
            <a:ext cx="2137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E</a:t>
            </a:r>
            <a:r>
              <a:rPr lang="fr-CA" sz="3200" baseline="-25000" dirty="0"/>
              <a:t>K</a:t>
            </a:r>
            <a:r>
              <a:rPr lang="fr-CA" sz="3200" dirty="0"/>
              <a:t>=-100 mV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79751-9670-4553-90EF-7C1A88BEE839}"/>
              </a:ext>
            </a:extLst>
          </p:cNvPr>
          <p:cNvSpPr/>
          <p:nvPr/>
        </p:nvSpPr>
        <p:spPr>
          <a:xfrm>
            <a:off x="7922160" y="5907089"/>
            <a:ext cx="1713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i="1" dirty="0" err="1"/>
              <a:t>V</a:t>
            </a:r>
            <a:r>
              <a:rPr lang="fr-CA" sz="2400" i="1" baseline="-25000" dirty="0" err="1"/>
              <a:t>rest</a:t>
            </a:r>
            <a:r>
              <a:rPr lang="fr-CA" sz="2400" dirty="0"/>
              <a:t>=-60 mV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771921-D0AD-4DF1-AF3B-67D111287BDF}"/>
              </a:ext>
            </a:extLst>
          </p:cNvPr>
          <p:cNvSpPr/>
          <p:nvPr/>
        </p:nvSpPr>
        <p:spPr>
          <a:xfrm>
            <a:off x="10099968" y="5223486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/>
              <a:t>E</a:t>
            </a:r>
            <a:r>
              <a:rPr lang="fr-CA" baseline="-25000" dirty="0" err="1"/>
              <a:t>Na</a:t>
            </a:r>
            <a:r>
              <a:rPr lang="fr-CA" dirty="0"/>
              <a:t>=40 mV</a:t>
            </a:r>
          </a:p>
        </p:txBody>
      </p:sp>
    </p:spTree>
    <p:extLst>
      <p:ext uri="{BB962C8B-B14F-4D97-AF65-F5344CB8AC3E}">
        <p14:creationId xmlns:p14="http://schemas.microsoft.com/office/powerpoint/2010/main" val="335731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3" grpId="0"/>
      <p:bldP spid="10" grpId="0" animBg="1"/>
      <p:bldP spid="11" grpId="0" animBg="1"/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4927</TotalTime>
  <Words>3003</Words>
  <Application>Microsoft Office PowerPoint</Application>
  <PresentationFormat>Grand écran</PresentationFormat>
  <Paragraphs>359</Paragraphs>
  <Slides>56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SFMono-Regular</vt:lpstr>
      <vt:lpstr>Thème Office</vt:lpstr>
      <vt:lpstr>Neurasmus,  Amsterdam, July 4th 2024 Mathematical Models of Neural Activity</vt:lpstr>
      <vt:lpstr>Introduction and biophysical principles</vt:lpstr>
      <vt:lpstr>What do neurons do?</vt:lpstr>
      <vt:lpstr>Different types of models</vt:lpstr>
      <vt:lpstr>The NEURON software</vt:lpstr>
      <vt:lpstr>Single compartment models</vt:lpstr>
      <vt:lpstr>Some biophysical principles</vt:lpstr>
      <vt:lpstr>The Nernst potential </vt:lpstr>
      <vt:lpstr>The Nernst potential </vt:lpstr>
      <vt:lpstr>Neurons as electrical circuits</vt:lpstr>
      <vt:lpstr>Now some math…</vt:lpstr>
      <vt:lpstr>Ordinary Differential Equations (ODEs)</vt:lpstr>
      <vt:lpstr>Ordinary differential equations</vt:lpstr>
      <vt:lpstr>Présentation PowerPoint</vt:lpstr>
      <vt:lpstr>Présentation PowerPoint</vt:lpstr>
      <vt:lpstr>Présentation PowerPoint</vt:lpstr>
      <vt:lpstr>The Hodgkin-Huxley model</vt:lpstr>
      <vt:lpstr>The Hodgkin-Huxley model</vt:lpstr>
      <vt:lpstr>Sodium and potassium voltage gated channels</vt:lpstr>
      <vt:lpstr>Sodium and potassium voltage gated channels</vt:lpstr>
      <vt:lpstr>The Hodgkin-Huxley equations</vt:lpstr>
      <vt:lpstr>Qualitative behaviour of the Hodgkin-Huxley model</vt:lpstr>
      <vt:lpstr>Stages of an action potential in the HH model</vt:lpstr>
      <vt:lpstr>Présentation PowerPoint</vt:lpstr>
      <vt:lpstr>Présentation PowerPoint</vt:lpstr>
      <vt:lpstr>Nullclines</vt:lpstr>
      <vt:lpstr>Présentation PowerPoint</vt:lpstr>
      <vt:lpstr>Leaky Integrate and Fire model (LIF)</vt:lpstr>
      <vt:lpstr>Leaky Integrate and Fire model (LIF)</vt:lpstr>
      <vt:lpstr>Présentation PowerPoint</vt:lpstr>
      <vt:lpstr>Leaky Integrate and Fire models.</vt:lpstr>
      <vt:lpstr>Leaky Integrate and Fire models.</vt:lpstr>
      <vt:lpstr>LIF model on a completely random network.</vt:lpstr>
      <vt:lpstr>LIF model on a feedforward network.</vt:lpstr>
      <vt:lpstr>LIF model on a network with a negative feedback loop.</vt:lpstr>
      <vt:lpstr>The Izhikevich model</vt:lpstr>
      <vt:lpstr>The Izhikevich model</vt:lpstr>
      <vt:lpstr>The Izhikevich model on a network</vt:lpstr>
      <vt:lpstr>Wilson-Cowan (WC) models</vt:lpstr>
      <vt:lpstr>Wilson-Cowan model</vt:lpstr>
      <vt:lpstr>Wilson-Cowan model</vt:lpstr>
      <vt:lpstr>The Wilson-Cowan model</vt:lpstr>
      <vt:lpstr>Bistability in the Wilson-Cowan model</vt:lpstr>
      <vt:lpstr>The Wilson-Cowan model</vt:lpstr>
      <vt:lpstr>A WC model of lateral inhibition</vt:lpstr>
      <vt:lpstr>A WC model of lateral inhibition</vt:lpstr>
      <vt:lpstr>Simple models of synaptic activity</vt:lpstr>
      <vt:lpstr>Présentation PowerPoint</vt:lpstr>
      <vt:lpstr>A few order of magnitudes</vt:lpstr>
      <vt:lpstr>Stochastic transitions</vt:lpstr>
      <vt:lpstr>An example of channel states and transitions</vt:lpstr>
      <vt:lpstr>GABA synapses</vt:lpstr>
      <vt:lpstr>GABA synapses</vt:lpstr>
      <vt:lpstr>Spike timing dependant plasticity (STDP)</vt:lpstr>
      <vt:lpstr>Spike timing dependant plasiticity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models of neural activity</dc:title>
  <dc:creator>Desbiens-Doyon Xavier</dc:creator>
  <cp:lastModifiedBy>Desbiens-Doyon Xavier</cp:lastModifiedBy>
  <cp:revision>201</cp:revision>
  <dcterms:created xsi:type="dcterms:W3CDTF">2024-06-22T12:12:26Z</dcterms:created>
  <dcterms:modified xsi:type="dcterms:W3CDTF">2024-07-05T10:52:57Z</dcterms:modified>
</cp:coreProperties>
</file>